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sldIdLst>
    <p:sldId id="256" r:id="rId2"/>
    <p:sldId id="257" r:id="rId3"/>
    <p:sldId id="290" r:id="rId4"/>
    <p:sldId id="285" r:id="rId5"/>
    <p:sldId id="284" r:id="rId6"/>
    <p:sldId id="283" r:id="rId7"/>
    <p:sldId id="282" r:id="rId8"/>
    <p:sldId id="281" r:id="rId9"/>
    <p:sldId id="293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88" r:id="rId21"/>
    <p:sldId id="287" r:id="rId22"/>
    <p:sldId id="286" r:id="rId23"/>
    <p:sldId id="280" r:id="rId24"/>
    <p:sldId id="269" r:id="rId25"/>
    <p:sldId id="292" r:id="rId26"/>
    <p:sldId id="271" r:id="rId27"/>
    <p:sldId id="272" r:id="rId28"/>
    <p:sldId id="273" r:id="rId29"/>
    <p:sldId id="274" r:id="rId30"/>
    <p:sldId id="275" r:id="rId31"/>
    <p:sldId id="276" r:id="rId32"/>
    <p:sldId id="277" r:id="rId33"/>
    <p:sldId id="278" r:id="rId34"/>
    <p:sldId id="279" r:id="rId35"/>
    <p:sldId id="291" r:id="rId36"/>
    <p:sldId id="289" r:id="rId37"/>
    <p:sldId id="296" r:id="rId38"/>
    <p:sldId id="297" r:id="rId39"/>
    <p:sldId id="295" r:id="rId40"/>
    <p:sldId id="270" r:id="rId4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5" d="100"/>
          <a:sy n="75" d="100"/>
        </p:scale>
        <p:origin x="1666" y="53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ight Triangle 9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/>
              <a:t>Click to edit Master subtitle style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-3765" y="4953000"/>
            <a:ext cx="9147765" cy="1912088"/>
            <a:chOff x="-3765" y="4832896"/>
            <a:chExt cx="9147765" cy="2032192"/>
          </a:xfrm>
        </p:grpSpPr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/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Straight Connector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1D8BD707-D9CF-40AE-B4C6-C98DA3205C09}" type="datetimeFigureOut">
              <a:rPr lang="en-US" smtClean="0"/>
              <a:pPr/>
              <a:t>1/19/2026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hevron 6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  <p:sp>
        <p:nvSpPr>
          <p:cNvPr id="8" name="Chevron 7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1/19/2026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en-US"/>
              <a:t>Click to edit Master title style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1/19/2026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1/19/2026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en-US"/>
              <a:t>Click to edit Master title style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1/19/2026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1/19/2026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1D8BD707-D9CF-40AE-B4C6-C98DA3205C09}" type="datetimeFigureOut">
              <a:rPr lang="en-US" smtClean="0"/>
              <a:pPr/>
              <a:t>1/19/2026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Right Triangle 9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/>
          <a:p>
            <a:pPr algn="ctr" eaLnBrk="1" latinLnBrk="0" hangingPunct="1"/>
            <a:endParaRPr kumimoji="0"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hevron 11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  <p:sp>
        <p:nvSpPr>
          <p:cNvPr id="13" name="Chevron 12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Right Triangle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3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/>
          <a:p>
            <a:pPr algn="ctr" eaLnBrk="1" latinLnBrk="0" hangingPunct="1"/>
            <a:endParaRPr kumimoji="0"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1D8BD707-D9CF-40AE-B4C6-C98DA3205C09}" type="datetimeFigureOut">
              <a:rPr lang="en-US" smtClean="0"/>
              <a:pPr/>
              <a:t>1/19/2026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rtl="1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r" rtl="1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r" rtl="1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r" rtl="1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r" rtl="1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r" rtl="1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r" rtl="1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r" rtl="1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r" rtl="1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r" rtl="1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9648" y="2514600"/>
            <a:ext cx="8382000" cy="685800"/>
          </a:xfrm>
        </p:spPr>
        <p:txBody>
          <a:bodyPr>
            <a:normAutofit fontScale="90000"/>
          </a:bodyPr>
          <a:lstStyle/>
          <a:p>
            <a:r>
              <a:rPr lang="ar-EG" sz="56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مشروع التخرج الخاص بـ</a:t>
            </a:r>
            <a:br>
              <a:rPr lang="ar-EG" dirty="0">
                <a:solidFill>
                  <a:schemeClr val="accent6">
                    <a:lumMod val="60000"/>
                    <a:lumOff val="40000"/>
                  </a:schemeClr>
                </a:solidFill>
              </a:rPr>
            </a:br>
            <a:br>
              <a:rPr lang="ar-EG" dirty="0"/>
            </a:br>
            <a:r>
              <a:rPr lang="ar-EG" dirty="0"/>
              <a:t> 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381000" y="1004521"/>
            <a:ext cx="2667000" cy="1143000"/>
          </a:xfrm>
        </p:spPr>
        <p:txBody>
          <a:bodyPr>
            <a:normAutofit fontScale="92500"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r>
              <a:rPr lang="en-US" sz="4400" b="1" dirty="0">
                <a:ln w="50800"/>
                <a:solidFill>
                  <a:schemeClr val="accent6">
                    <a:lumMod val="75000"/>
                  </a:schemeClr>
                </a:solidFill>
                <a:latin typeface="Algerian" panose="04020705040A02060702" pitchFamily="82" charset="0"/>
              </a:rPr>
              <a:t>GROUP _ B</a:t>
            </a:r>
            <a:endParaRPr lang="ar-EG" sz="4400" b="1" dirty="0">
              <a:ln w="50800"/>
              <a:solidFill>
                <a:schemeClr val="accent6">
                  <a:lumMod val="75000"/>
                </a:schemeClr>
              </a:solidFill>
              <a:latin typeface="Algerian" panose="04020705040A02060702" pitchFamily="8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CBDFE8-2E66-5EC1-BFB2-E2EFB534A92A}"/>
              </a:ext>
            </a:extLst>
          </p:cNvPr>
          <p:cNvSpPr txBox="1"/>
          <p:nvPr/>
        </p:nvSpPr>
        <p:spPr>
          <a:xfrm>
            <a:off x="381000" y="2209800"/>
            <a:ext cx="8588188" cy="21698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500" b="1" dirty="0">
                <a:solidFill>
                  <a:schemeClr val="accent6">
                    <a:lumMod val="75000"/>
                  </a:schemeClr>
                </a:solidFill>
                <a:latin typeface="Calisto MT" panose="02040603050505030304" pitchFamily="18" charset="0"/>
              </a:rPr>
              <a:t>ONL3_ERP7_G2 </a:t>
            </a:r>
            <a:r>
              <a:rPr lang="en-US" sz="4500" b="1" dirty="0" err="1">
                <a:solidFill>
                  <a:schemeClr val="accent6">
                    <a:lumMod val="75000"/>
                  </a:schemeClr>
                </a:solidFill>
                <a:latin typeface="Calisto MT" panose="02040603050505030304" pitchFamily="18" charset="0"/>
              </a:rPr>
              <a:t>MSD_Financial</a:t>
            </a:r>
            <a:r>
              <a:rPr lang="en-US" sz="4500" b="1" dirty="0">
                <a:solidFill>
                  <a:schemeClr val="accent6">
                    <a:lumMod val="75000"/>
                  </a:schemeClr>
                </a:solidFill>
                <a:latin typeface="Calisto MT" panose="02040603050505030304" pitchFamily="18" charset="0"/>
              </a:rPr>
              <a:t> Application Consultant /Management &amp;ERP</a:t>
            </a:r>
            <a:endParaRPr lang="ar-EG" sz="4500" b="1" dirty="0">
              <a:solidFill>
                <a:schemeClr val="accent6">
                  <a:lumMod val="75000"/>
                </a:schemeClr>
              </a:solidFill>
              <a:latin typeface="Calisto MT" panose="02040603050505030304" pitchFamily="18" charset="0"/>
            </a:endParaRPr>
          </a:p>
        </p:txBody>
      </p:sp>
      <p:sp>
        <p:nvSpPr>
          <p:cNvPr id="6" name="Star: 4 Points 5">
            <a:extLst>
              <a:ext uri="{FF2B5EF4-FFF2-40B4-BE49-F238E27FC236}">
                <a16:creationId xmlns:a16="http://schemas.microsoft.com/office/drawing/2014/main" id="{DD249B7A-A0BE-B5E4-0FC4-82AAE5C8DB5E}"/>
              </a:ext>
            </a:extLst>
          </p:cNvPr>
          <p:cNvSpPr/>
          <p:nvPr/>
        </p:nvSpPr>
        <p:spPr>
          <a:xfrm rot="20561434">
            <a:off x="8322775" y="123686"/>
            <a:ext cx="710231" cy="729413"/>
          </a:xfrm>
          <a:prstGeom prst="star4">
            <a:avLst>
              <a:gd name="adj" fmla="val 8154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20382262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F3DF14-2828-DDCB-859D-CBD8A62696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7A09813-0C43-A88F-7E4E-8BDA12F1D8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400" y="304800"/>
            <a:ext cx="8839199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1969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479B20-2EC9-6F20-51A1-CD40EFB686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E2D35B8-713C-395A-5774-2CBFA423A0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400" y="76200"/>
            <a:ext cx="8839200" cy="593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8369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A80563-E907-B03A-BBC7-35D96AEF17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F903CFD-059B-6CC6-9C85-32F1E7A9A8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400" y="152400"/>
            <a:ext cx="8839199" cy="585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3987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FB2A42-F4C0-2B4C-2409-DFAC7B972D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1AF5785-3E52-A057-7FB7-08CCA29BDA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401" y="228600"/>
            <a:ext cx="8763000" cy="577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0646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F952A7-9586-C4A7-1DC8-27E82F6CC3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9BCA231-CFA1-A425-3C9A-75E60ADD4E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401" y="152400"/>
            <a:ext cx="8839200" cy="585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88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C3E577-F69D-8207-1BA7-CD8729A380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8D5B2D8-6D6A-F729-8E0D-4874E29C23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400" y="152400"/>
            <a:ext cx="8762999" cy="585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8708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9E664A-D7BC-E34A-FD17-2571018A5C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E0FBD21-9CB3-62D7-2CF6-B1B3F0A67A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400" y="228600"/>
            <a:ext cx="8839199" cy="577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4573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0738A4-2DAB-EC3F-95A4-BDE9B932F5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E23BC13-8F49-E18F-C45B-667F3F20D7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400" y="76200"/>
            <a:ext cx="8839199" cy="593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5287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0377E2-E498-2632-9F44-005FBFBC25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2E3CABF-E689-45A6-D412-A739873147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601" y="152400"/>
            <a:ext cx="8686800" cy="585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4955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2C9652-7E29-6DC5-B971-7D50416C8F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EB2FC87-5297-CE95-A9B7-0DCB86E7B3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4801" y="76200"/>
            <a:ext cx="8610600" cy="593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2419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05000"/>
            <a:ext cx="8229600" cy="4525963"/>
          </a:xfrm>
        </p:spPr>
        <p:txBody>
          <a:bodyPr>
            <a:normAutofit/>
          </a:bodyPr>
          <a:lstStyle/>
          <a:p>
            <a:pPr marL="651510" indent="-514350">
              <a:buFont typeface="+mj-lt"/>
              <a:buAutoNum type="arabicPeriod"/>
            </a:pPr>
            <a:r>
              <a:rPr lang="ar-EG" sz="3500" b="1" dirty="0">
                <a:solidFill>
                  <a:schemeClr val="accent1">
                    <a:lumMod val="75000"/>
                  </a:schemeClr>
                </a:solidFill>
              </a:rPr>
              <a:t>الاستاذة/</a:t>
            </a:r>
            <a:r>
              <a:rPr lang="en-US" sz="35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ar-EG" sz="3500" b="1" dirty="0">
                <a:solidFill>
                  <a:schemeClr val="accent1">
                    <a:lumMod val="75000"/>
                  </a:schemeClr>
                </a:solidFill>
              </a:rPr>
              <a:t>ريهام</a:t>
            </a:r>
            <a:r>
              <a:rPr lang="en-US" sz="35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ar-EG" sz="3500" b="1" dirty="0">
                <a:solidFill>
                  <a:schemeClr val="accent1">
                    <a:lumMod val="75000"/>
                  </a:schemeClr>
                </a:solidFill>
              </a:rPr>
              <a:t>عبد المنعم        « قائد الفريق»</a:t>
            </a:r>
          </a:p>
          <a:p>
            <a:pPr marL="651510" indent="-514350">
              <a:buFont typeface="+mj-lt"/>
              <a:buAutoNum type="arabicPeriod"/>
            </a:pPr>
            <a:r>
              <a:rPr lang="ar-EG" sz="3500" b="1" dirty="0">
                <a:solidFill>
                  <a:schemeClr val="accent1">
                    <a:lumMod val="75000"/>
                  </a:schemeClr>
                </a:solidFill>
              </a:rPr>
              <a:t>الاستاذ / عمرو جمال</a:t>
            </a:r>
          </a:p>
          <a:p>
            <a:pPr marL="651510" indent="-514350">
              <a:buFont typeface="+mj-lt"/>
              <a:buAutoNum type="arabicPeriod"/>
            </a:pPr>
            <a:r>
              <a:rPr lang="ar-EG" sz="3500" b="1" dirty="0">
                <a:solidFill>
                  <a:schemeClr val="accent1">
                    <a:lumMod val="75000"/>
                  </a:schemeClr>
                </a:solidFill>
              </a:rPr>
              <a:t>الاستاذة / أميرة عبد الباقي</a:t>
            </a:r>
          </a:p>
          <a:p>
            <a:pPr marL="651510" indent="-514350">
              <a:buFont typeface="+mj-lt"/>
              <a:buAutoNum type="arabicPeriod"/>
            </a:pPr>
            <a:r>
              <a:rPr lang="ar-EG" sz="3500" b="1" dirty="0">
                <a:solidFill>
                  <a:schemeClr val="accent1">
                    <a:lumMod val="75000"/>
                  </a:schemeClr>
                </a:solidFill>
              </a:rPr>
              <a:t>الاستاذ / محمد هاشم</a:t>
            </a:r>
          </a:p>
          <a:p>
            <a:pPr marL="651510" indent="-514350">
              <a:buFont typeface="+mj-lt"/>
              <a:buAutoNum type="arabicPeriod"/>
            </a:pPr>
            <a:r>
              <a:rPr lang="ar-EG" sz="3500" b="1" dirty="0">
                <a:solidFill>
                  <a:schemeClr val="accent1">
                    <a:lumMod val="75000"/>
                  </a:schemeClr>
                </a:solidFill>
              </a:rPr>
              <a:t>الاستاذ / احمد شاهين</a:t>
            </a:r>
          </a:p>
          <a:p>
            <a:pPr marL="651510" indent="-514350">
              <a:buFont typeface="+mj-lt"/>
              <a:buAutoNum type="arabicPeriod"/>
            </a:pPr>
            <a:r>
              <a:rPr lang="ar-EG" sz="3500" b="1" dirty="0">
                <a:solidFill>
                  <a:schemeClr val="accent1">
                    <a:lumMod val="75000"/>
                  </a:schemeClr>
                </a:solidFill>
              </a:rPr>
              <a:t>الاستاذ / حسن رجائي حسن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/>
            <a:r>
              <a:rPr lang="ar-EG" sz="4800" dirty="0">
                <a:solidFill>
                  <a:schemeClr val="accent6">
                    <a:lumMod val="75000"/>
                  </a:schemeClr>
                </a:solidFill>
              </a:rPr>
              <a:t>أعضـــــاء جــروب </a:t>
            </a:r>
            <a:r>
              <a:rPr lang="en-US" sz="4800" dirty="0">
                <a:solidFill>
                  <a:schemeClr val="accent6">
                    <a:lumMod val="75000"/>
                  </a:schemeClr>
                </a:solidFill>
                <a:latin typeface="Bahnschrift" panose="020B0502040204020203" pitchFamily="34" charset="0"/>
              </a:rPr>
              <a:t>GROUP_ B     </a:t>
            </a:r>
            <a:endParaRPr lang="ar-EG" sz="4800" dirty="0">
              <a:solidFill>
                <a:schemeClr val="accent6">
                  <a:lumMod val="75000"/>
                </a:schemeClr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75523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3E8391-4F59-3174-5EBC-6347F2E6DE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5">
            <a:extLst>
              <a:ext uri="{FF2B5EF4-FFF2-40B4-BE49-F238E27FC236}">
                <a16:creationId xmlns:a16="http://schemas.microsoft.com/office/drawing/2014/main" id="{F6F88BEB-55C6-6B00-5CBF-D1D6DCD041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33600" y="44481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F6C35C72-825B-F4C3-6A1D-A18A2F0C28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89125" y="6504669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914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914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914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914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914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914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914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914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914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914400" algn="l"/>
              </a:tabLst>
            </a:pPr>
            <a:endParaRPr kumimoji="0" lang="en-US" altLang="ar-EG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F7212C6-596D-75B9-FF5E-EF2C9CD6F18B}"/>
              </a:ext>
            </a:extLst>
          </p:cNvPr>
          <p:cNvSpPr/>
          <p:nvPr/>
        </p:nvSpPr>
        <p:spPr>
          <a:xfrm>
            <a:off x="2413483" y="2286000"/>
            <a:ext cx="442621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ar-EG" sz="54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ثالثا : المــــــوازنة</a:t>
            </a:r>
            <a:endParaRPr lang="en-US" sz="54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285316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34B88C-BC1D-0D26-C4B8-7A0A3F9444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8">
            <a:extLst>
              <a:ext uri="{FF2B5EF4-FFF2-40B4-BE49-F238E27FC236}">
                <a16:creationId xmlns:a16="http://schemas.microsoft.com/office/drawing/2014/main" id="{FA07B6EE-3E7C-DDB5-695C-B33C1CB159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89125" y="6504669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914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914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914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914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914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914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914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914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914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914400" algn="l"/>
              </a:tabLst>
            </a:pPr>
            <a:endParaRPr kumimoji="0" lang="en-US" altLang="ar-EG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CA3E97-65A3-306C-A977-D049D32792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536377"/>
            <a:ext cx="8305800" cy="227471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3263A5A-6119-9757-4049-4FB233DDE7EB}"/>
              </a:ext>
            </a:extLst>
          </p:cNvPr>
          <p:cNvSpPr txBox="1"/>
          <p:nvPr/>
        </p:nvSpPr>
        <p:spPr>
          <a:xfrm>
            <a:off x="1889125" y="228600"/>
            <a:ext cx="6873875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ar-EG" sz="1400" dirty="0"/>
              <a:t>لإنشاء نموذج للموازنة:- نختار إعداد الموازنة – إعداد – إعداد الموازنة الأساسية – نماذج الموازنة - جديد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5BBAC54-8C2D-B307-BA92-B6595D7D69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3281274"/>
            <a:ext cx="8382000" cy="248652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539C083-5F49-6429-9489-07201F40C7A9}"/>
              </a:ext>
            </a:extLst>
          </p:cNvPr>
          <p:cNvSpPr txBox="1"/>
          <p:nvPr/>
        </p:nvSpPr>
        <p:spPr>
          <a:xfrm>
            <a:off x="2097554" y="2871745"/>
            <a:ext cx="6873875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ar-EG" sz="1400" dirty="0"/>
              <a:t>لإنشاء أكواد للموازنة:- نختار إعداد الموازنة – إعداد – إعداد الموازنة الأساسية – أكواد الموازنة - جديد</a:t>
            </a:r>
          </a:p>
        </p:txBody>
      </p:sp>
    </p:spTree>
    <p:extLst>
      <p:ext uri="{BB962C8B-B14F-4D97-AF65-F5344CB8AC3E}">
        <p14:creationId xmlns:p14="http://schemas.microsoft.com/office/powerpoint/2010/main" val="804945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C541AD-94B4-BC5B-8504-65D6C03D18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5">
            <a:extLst>
              <a:ext uri="{FF2B5EF4-FFF2-40B4-BE49-F238E27FC236}">
                <a16:creationId xmlns:a16="http://schemas.microsoft.com/office/drawing/2014/main" id="{7056E329-5E10-71D2-1A68-00E0B0103E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33600" y="44481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620A5621-B7F4-DCFA-8C76-73FC13D859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89125" y="6504669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914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914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914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914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914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914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914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914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914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914400" algn="l"/>
              </a:tabLst>
            </a:pPr>
            <a:endParaRPr kumimoji="0" lang="en-US" altLang="ar-EG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BAA65F3-751E-2CF7-E495-5AECC1EE17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475" y="594413"/>
            <a:ext cx="7698254" cy="25908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54B4632-9B60-8B1A-B5F1-793F2C370ECA}"/>
              </a:ext>
            </a:extLst>
          </p:cNvPr>
          <p:cNvSpPr txBox="1"/>
          <p:nvPr/>
        </p:nvSpPr>
        <p:spPr>
          <a:xfrm>
            <a:off x="1371601" y="228600"/>
            <a:ext cx="7391400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ar-EG" sz="1400" dirty="0"/>
              <a:t>لإنشاء شروط توزيع للموازنة:- نختار إعداد الموازنة – إعداد – إعداد الموازنة الأساسية – شروط توزيع الموازنة - جديد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748D48-1926-0DA2-7160-6A6AE3F8CB06}"/>
              </a:ext>
            </a:extLst>
          </p:cNvPr>
          <p:cNvSpPr txBox="1"/>
          <p:nvPr/>
        </p:nvSpPr>
        <p:spPr>
          <a:xfrm>
            <a:off x="1600200" y="3185213"/>
            <a:ext cx="7308289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ar-EG" sz="1400" dirty="0"/>
              <a:t>لإنشاء قواعد تحويل للموازنة:- نختار إعداد الموازنة – إعداد – إعداد الموازنة الأساسية – قواعد تحويل الموازنة - جديد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AC6BC58-8F1F-1C09-CEBF-A002A3362B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3340" y="3548056"/>
            <a:ext cx="7698255" cy="2406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6983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C2EEDD-61B2-070C-8E2F-C5A7146B4A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65EC584-0F90-08EC-66F0-C64A845FA6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52401"/>
            <a:ext cx="8534400" cy="289559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C3381F3-8757-5780-2FDB-73C142A680DC}"/>
              </a:ext>
            </a:extLst>
          </p:cNvPr>
          <p:cNvSpPr txBox="1"/>
          <p:nvPr/>
        </p:nvSpPr>
        <p:spPr>
          <a:xfrm>
            <a:off x="165847" y="2375947"/>
            <a:ext cx="7239000" cy="160043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ar-EG" sz="1400" dirty="0">
                <a:cs typeface="+mj-cs"/>
              </a:rPr>
              <a:t>ومن خلال الشاشة السابقة نستطيع وضع رقابة على الموازنة من خلال :-</a:t>
            </a:r>
          </a:p>
          <a:p>
            <a:pPr marL="285750" indent="-285750" algn="r" rtl="1">
              <a:buFontTx/>
              <a:buChar char="-"/>
            </a:pPr>
            <a:r>
              <a:rPr lang="ar-EG" sz="1400" dirty="0">
                <a:cs typeface="+mj-cs"/>
              </a:rPr>
              <a:t>تحديد المحدادات:- بمعنى تحديد الأبعاد المالية للاستخدام مع قواعد التحكم في الموازنة</a:t>
            </a:r>
          </a:p>
          <a:p>
            <a:pPr marL="285750" indent="-285750" algn="r" rtl="1">
              <a:buFontTx/>
              <a:buChar char="-"/>
            </a:pPr>
            <a:r>
              <a:rPr lang="ar-EG" sz="1400" dirty="0"/>
              <a:t>الأذونات الزائدة عن الموازنة :- </a:t>
            </a:r>
            <a:r>
              <a:rPr lang="ar-EG" sz="1400" dirty="0">
                <a:cs typeface="+mj-cs"/>
              </a:rPr>
              <a:t>اختيار من متعدد وليكن  السماح بمعالجة الموازنة الزائدة من خلال احد المستخدمين</a:t>
            </a:r>
          </a:p>
          <a:p>
            <a:pPr marL="285750" indent="-285750" algn="r" rtl="1">
              <a:buFontTx/>
              <a:buChar char="-"/>
            </a:pPr>
            <a:r>
              <a:rPr lang="ar-EG" sz="1400" dirty="0">
                <a:cs typeface="+mj-cs"/>
              </a:rPr>
              <a:t>أموال الموازنة المتاحة:- تحديد المبالغ للحساب الذي يحدد عمليات تمويل الموازنة المتوفرة سواء الاختيار من الموازنة الأصلية أو تحويلات الموازنة.</a:t>
            </a:r>
          </a:p>
          <a:p>
            <a:pPr marL="285750" indent="-285750" algn="r" rtl="1">
              <a:buFontTx/>
              <a:buChar char="-"/>
            </a:pPr>
            <a:r>
              <a:rPr lang="ar-EG" sz="1400" dirty="0">
                <a:cs typeface="+mj-cs"/>
              </a:rPr>
              <a:t>تعيين نماذج الموازنة:- بمعنى تحديد النطاق الزمني للموازنة وفترة البدء والانتهاء</a:t>
            </a:r>
          </a:p>
          <a:p>
            <a:pPr algn="r" rtl="1"/>
            <a:endParaRPr lang="ar-EG" sz="1400" dirty="0">
              <a:cs typeface="+mj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EFF17D-4D6C-5DF8-A810-B01D941742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3958456"/>
            <a:ext cx="7848600" cy="2294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3869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4F3EA6-D86E-CE2F-6A5E-A6433BF7A5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A38CB23-2D77-05C4-215A-6D63AD2E70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" y="609601"/>
            <a:ext cx="8229600" cy="3429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3DE22EA-A29E-388F-56C2-AB282279E750}"/>
              </a:ext>
            </a:extLst>
          </p:cNvPr>
          <p:cNvSpPr txBox="1"/>
          <p:nvPr/>
        </p:nvSpPr>
        <p:spPr>
          <a:xfrm>
            <a:off x="1600200" y="152400"/>
            <a:ext cx="7239000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ar-EG" sz="1400" dirty="0">
                <a:cs typeface="+mj-cs"/>
              </a:rPr>
              <a:t>إدخالات سجل الموازنة :- إعداد الموازنة – إدخالات سجل الموازنة - جديد</a:t>
            </a:r>
          </a:p>
          <a:p>
            <a:pPr algn="r" rtl="1"/>
            <a:endParaRPr lang="ar-EG" sz="1400" dirty="0">
              <a:cs typeface="+mj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96970C9-CEEE-856B-34F9-5A39799B6E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4114800"/>
            <a:ext cx="8153400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7928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D03473-A16C-52DB-55B2-2A301547A4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5">
            <a:extLst>
              <a:ext uri="{FF2B5EF4-FFF2-40B4-BE49-F238E27FC236}">
                <a16:creationId xmlns:a16="http://schemas.microsoft.com/office/drawing/2014/main" id="{D0926D10-32DE-3A69-F34E-2A3318FEC9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33600" y="44481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32D02E4A-289D-4BE1-C207-BA857E9BD3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89125" y="6504669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914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914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914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914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914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914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914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914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914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914400" algn="l"/>
              </a:tabLst>
            </a:pPr>
            <a:endParaRPr kumimoji="0" lang="en-US" altLang="ar-EG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305A88C-85C4-C7C4-6F12-CE097F8E7B0C}"/>
              </a:ext>
            </a:extLst>
          </p:cNvPr>
          <p:cNvSpPr/>
          <p:nvPr/>
        </p:nvSpPr>
        <p:spPr>
          <a:xfrm>
            <a:off x="1894906" y="2286000"/>
            <a:ext cx="546335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ar-EG" sz="54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رابعا : الحسابات الدائنة</a:t>
            </a:r>
            <a:endParaRPr lang="en-US" sz="54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359989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FCFC95-F42A-12D5-85F6-1B5A76515C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Rectangle 61">
            <a:extLst>
              <a:ext uri="{FF2B5EF4-FFF2-40B4-BE49-F238E27FC236}">
                <a16:creationId xmlns:a16="http://schemas.microsoft.com/office/drawing/2014/main" id="{7C5C902F-A21D-92E0-8DA2-BD8A321563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05200" y="304800"/>
            <a:ext cx="4038600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ar-EG" altLang="ar-EG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akkal Majalla" panose="02000000000000000000" pitchFamily="2" charset="-78"/>
                <a:ea typeface="Times New Roman" panose="02020603050405020304" pitchFamily="18" charset="0"/>
                <a:cs typeface="Sakkal Majalla" panose="02000000000000000000" pitchFamily="2" charset="-78"/>
              </a:rPr>
              <a:t>الدخول على</a:t>
            </a:r>
            <a:r>
              <a:rPr kumimoji="0" lang="ar-EG" altLang="ja-JP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akkal Majalla" panose="02000000000000000000" pitchFamily="2" charset="-78"/>
                <a:ea typeface="Arial" panose="020B0604020202020204" pitchFamily="34" charset="0"/>
                <a:cs typeface="Sakkal Majalla" panose="02000000000000000000" pitchFamily="2" charset="-78"/>
              </a:rPr>
              <a:t> برنامج </a:t>
            </a:r>
            <a:r>
              <a:rPr kumimoji="0" lang="ar-EG" altLang="ja-JP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akkal Majalla" panose="02000000000000000000" pitchFamily="2" charset="-78"/>
                <a:ea typeface="Arial" panose="020B0604020202020204" pitchFamily="34" charset="0"/>
                <a:cs typeface="Sakkal Majalla" panose="02000000000000000000" pitchFamily="2" charset="-78"/>
              </a:rPr>
              <a:t>الحسابات الدائنة</a:t>
            </a:r>
            <a:r>
              <a:rPr kumimoji="0" lang="en-AU" altLang="ja-JP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akkal Majalla" panose="02000000000000000000" pitchFamily="2" charset="-78"/>
                <a:ea typeface="Arial" panose="020B0604020202020204" pitchFamily="34" charset="0"/>
                <a:cs typeface="Sakkal Majalla" panose="02000000000000000000" pitchFamily="2" charset="-78"/>
              </a:rPr>
              <a:t>&gt;</a:t>
            </a:r>
            <a:r>
              <a:rPr kumimoji="0" lang="ar-EG" altLang="ja-JP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akkal Majalla" panose="02000000000000000000" pitchFamily="2" charset="-78"/>
                <a:ea typeface="Arial" panose="020B0604020202020204" pitchFamily="34" charset="0"/>
                <a:cs typeface="Sakkal Majalla" panose="02000000000000000000" pitchFamily="2" charset="-78"/>
              </a:rPr>
              <a:t>الموردين</a:t>
            </a:r>
            <a:r>
              <a:rPr kumimoji="0" lang="en-US" altLang="ja-JP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akkal Majalla" panose="02000000000000000000" pitchFamily="2" charset="-78"/>
                <a:ea typeface="Arial" panose="020B0604020202020204" pitchFamily="34" charset="0"/>
                <a:cs typeface="Sakkal Majalla" panose="02000000000000000000" pitchFamily="2" charset="-78"/>
              </a:rPr>
              <a:t>&gt;</a:t>
            </a:r>
            <a:r>
              <a:rPr kumimoji="0" lang="ar-EG" altLang="ja-JP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akkal Majalla" panose="02000000000000000000" pitchFamily="2" charset="-78"/>
                <a:ea typeface="Arial" panose="020B0604020202020204" pitchFamily="34" charset="0"/>
                <a:cs typeface="Sakkal Majalla" panose="02000000000000000000" pitchFamily="2" charset="-78"/>
              </a:rPr>
              <a:t>مجموعات الموردين</a:t>
            </a:r>
            <a:r>
              <a:rPr kumimoji="0" lang="en-AU" altLang="ja-JP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akkal Majalla" panose="02000000000000000000" pitchFamily="2" charset="-78"/>
                <a:ea typeface="Arial" panose="020B0604020202020204" pitchFamily="34" charset="0"/>
                <a:cs typeface="Sakkal Majalla" panose="02000000000000000000" pitchFamily="2" charset="-78"/>
              </a:rPr>
              <a:t> .</a:t>
            </a:r>
            <a:endParaRPr kumimoji="0" lang="en-US" altLang="ja-JP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ja-JP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84" name="Picture 1861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40071B5-641C-7F28-DC1E-B041216E99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024" y="685799"/>
            <a:ext cx="8229600" cy="525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5" name="Rectangle 62">
            <a:extLst>
              <a:ext uri="{FF2B5EF4-FFF2-40B4-BE49-F238E27FC236}">
                <a16:creationId xmlns:a16="http://schemas.microsoft.com/office/drawing/2014/main" id="{9AC89B70-6DAF-E564-F406-214E38E925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" y="2374526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1060798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2C3E34-F9D3-B48D-3518-44F725B91F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5">
            <a:extLst>
              <a:ext uri="{FF2B5EF4-FFF2-40B4-BE49-F238E27FC236}">
                <a16:creationId xmlns:a16="http://schemas.microsoft.com/office/drawing/2014/main" id="{2DE87523-82FB-6EF4-FC41-2048184C33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2600" y="340141"/>
            <a:ext cx="6705600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ar-SA" altLang="ar-EG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akkal Majalla" panose="02000000000000000000" pitchFamily="2" charset="-78"/>
                <a:ea typeface="Times New Roman" panose="02020603050405020304" pitchFamily="18" charset="0"/>
                <a:cs typeface="Sakkal Majalla" panose="02000000000000000000" pitchFamily="2" charset="-78"/>
              </a:rPr>
              <a:t>اضغط على</a:t>
            </a:r>
            <a:r>
              <a:rPr kumimoji="0" lang="ar-SA" altLang="ar-EG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akkal Majalla" panose="02000000000000000000" pitchFamily="2" charset="-78"/>
                <a:ea typeface="Times New Roman" panose="02020603050405020304" pitchFamily="18" charset="0"/>
                <a:cs typeface="Sakkal Majalla" panose="02000000000000000000" pitchFamily="2" charset="-78"/>
              </a:rPr>
              <a:t> جديد</a:t>
            </a:r>
            <a:endParaRPr kumimoji="0" lang="en-US" altLang="ar-EG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ar-EG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2" name="Picture 1862" descr="Graphical user interface, application, table&#10;&#10;Description automatically generated">
            <a:extLst>
              <a:ext uri="{FF2B5EF4-FFF2-40B4-BE49-F238E27FC236}">
                <a16:creationId xmlns:a16="http://schemas.microsoft.com/office/drawing/2014/main" id="{E2AD60B1-16DD-EB1E-ED1E-B2ABB2A07E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635069"/>
            <a:ext cx="7924800" cy="2214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6">
            <a:extLst>
              <a:ext uri="{FF2B5EF4-FFF2-40B4-BE49-F238E27FC236}">
                <a16:creationId xmlns:a16="http://schemas.microsoft.com/office/drawing/2014/main" id="{BE4809E8-C2D0-0C5B-5833-EFAD7CDBFBAC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1905000" y="4638674"/>
            <a:ext cx="6705600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116D86BD-7467-169A-6C15-363CDCA13D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8094" y="2949137"/>
            <a:ext cx="6517341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457200" algn="l"/>
              </a:tabLst>
            </a:pPr>
            <a:r>
              <a:rPr kumimoji="0" lang="ar-EG" altLang="ar-EG" sz="1200" b="1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akkal Majalla" panose="02000000000000000000" pitchFamily="2" charset="-78"/>
                <a:ea typeface="MS Mincho" panose="02020609040205080304" pitchFamily="49" charset="-128"/>
                <a:cs typeface="Sakkal Majalla" panose="02000000000000000000" pitchFamily="2" charset="-78"/>
              </a:rPr>
              <a:t>لتعريف مورد جديد</a:t>
            </a:r>
            <a:endParaRPr kumimoji="0" lang="en-US" altLang="ar-EG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457200" algn="l"/>
              </a:tabLst>
            </a:pPr>
            <a:r>
              <a:rPr kumimoji="0" lang="ar-EG" altLang="ar-EG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akkal Majalla" panose="02000000000000000000" pitchFamily="2" charset="-78"/>
                <a:ea typeface="Times New Roman" panose="02020603050405020304" pitchFamily="18" charset="0"/>
                <a:cs typeface="Sakkal Majalla" panose="02000000000000000000" pitchFamily="2" charset="-78"/>
              </a:rPr>
              <a:t>أدخل على </a:t>
            </a:r>
            <a:r>
              <a:rPr kumimoji="0" lang="ar-EG" altLang="ja-JP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akkal Majalla" panose="02000000000000000000" pitchFamily="2" charset="-78"/>
                <a:ea typeface="Arial" panose="020B0604020202020204" pitchFamily="34" charset="0"/>
                <a:cs typeface="Sakkal Majalla" panose="02000000000000000000" pitchFamily="2" charset="-78"/>
              </a:rPr>
              <a:t>برنامج </a:t>
            </a:r>
            <a:r>
              <a:rPr kumimoji="0" lang="ar-EG" altLang="ja-JP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akkal Majalla" panose="02000000000000000000" pitchFamily="2" charset="-78"/>
                <a:ea typeface="Arial" panose="020B0604020202020204" pitchFamily="34" charset="0"/>
                <a:cs typeface="Sakkal Majalla" panose="02000000000000000000" pitchFamily="2" charset="-78"/>
              </a:rPr>
              <a:t>الحسابات الدائنة</a:t>
            </a:r>
            <a:r>
              <a:rPr kumimoji="0" lang="en-AU" altLang="ja-JP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akkal Majalla" panose="02000000000000000000" pitchFamily="2" charset="-78"/>
                <a:ea typeface="Arial" panose="020B0604020202020204" pitchFamily="34" charset="0"/>
                <a:cs typeface="Sakkal Majalla" panose="02000000000000000000" pitchFamily="2" charset="-78"/>
              </a:rPr>
              <a:t>&gt;</a:t>
            </a:r>
            <a:r>
              <a:rPr kumimoji="0" lang="ar-EG" altLang="ja-JP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akkal Majalla" panose="02000000000000000000" pitchFamily="2" charset="-78"/>
                <a:ea typeface="Arial" panose="020B0604020202020204" pitchFamily="34" charset="0"/>
                <a:cs typeface="Sakkal Majalla" panose="02000000000000000000" pitchFamily="2" charset="-78"/>
              </a:rPr>
              <a:t>ا لموردين</a:t>
            </a:r>
            <a:r>
              <a:rPr kumimoji="0" lang="en-US" altLang="ja-JP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akkal Majalla" panose="02000000000000000000" pitchFamily="2" charset="-78"/>
                <a:ea typeface="Arial" panose="020B0604020202020204" pitchFamily="34" charset="0"/>
                <a:cs typeface="Sakkal Majalla" panose="02000000000000000000" pitchFamily="2" charset="-78"/>
              </a:rPr>
              <a:t>&gt;</a:t>
            </a:r>
            <a:r>
              <a:rPr kumimoji="0" lang="en-AU" altLang="ja-JP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akkal Majalla" panose="02000000000000000000" pitchFamily="2" charset="-78"/>
                <a:ea typeface="Arial" panose="020B0604020202020204" pitchFamily="34" charset="0"/>
                <a:cs typeface="Sakkal Majalla" panose="02000000000000000000" pitchFamily="2" charset="-78"/>
              </a:rPr>
              <a:t> </a:t>
            </a:r>
            <a:r>
              <a:rPr kumimoji="0" lang="ar-EG" altLang="ja-JP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akkal Majalla" panose="02000000000000000000" pitchFamily="2" charset="-78"/>
                <a:ea typeface="Arial" panose="020B0604020202020204" pitchFamily="34" charset="0"/>
                <a:cs typeface="Sakkal Majalla" panose="02000000000000000000" pitchFamily="2" charset="-78"/>
              </a:rPr>
              <a:t>كافة الموردين</a:t>
            </a:r>
            <a:r>
              <a:rPr kumimoji="0" lang="en-AU" altLang="ja-JP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akkal Majalla" panose="02000000000000000000" pitchFamily="2" charset="-78"/>
                <a:ea typeface="Arial" panose="020B0604020202020204" pitchFamily="34" charset="0"/>
                <a:cs typeface="Sakkal Majalla" panose="02000000000000000000" pitchFamily="2" charset="-78"/>
              </a:rPr>
              <a:t>.</a:t>
            </a:r>
            <a:endParaRPr kumimoji="0" lang="en-US" altLang="ja-JP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57200" algn="l"/>
              </a:tabLst>
            </a:pPr>
            <a:endParaRPr kumimoji="0" lang="en-US" altLang="ja-JP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5" name="Picture 186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6FB8296-7D5E-5D99-DAFD-0FE2BE2FF2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3531392"/>
            <a:ext cx="8077200" cy="2336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9">
            <a:extLst>
              <a:ext uri="{FF2B5EF4-FFF2-40B4-BE49-F238E27FC236}">
                <a16:creationId xmlns:a16="http://schemas.microsoft.com/office/drawing/2014/main" id="{41595629-E91A-53ED-4453-358F9879BE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40859" y="6100482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22024655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1FEC3F-34D8-608F-27A1-D330ABBBF3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0D30BF2A-9E13-AE0D-0F42-97699036FF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0" y="312777"/>
            <a:ext cx="3962400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ar-SA" altLang="ar-EG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akkal Majalla" panose="02000000000000000000" pitchFamily="2" charset="-78"/>
                <a:ea typeface="Times New Roman" panose="02020603050405020304" pitchFamily="18" charset="0"/>
                <a:cs typeface="Sakkal Majalla" panose="02000000000000000000" pitchFamily="2" charset="-78"/>
              </a:rPr>
              <a:t>اضغط على</a:t>
            </a:r>
            <a:r>
              <a:rPr kumimoji="0" lang="ar-SA" altLang="ar-EG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akkal Majalla" panose="02000000000000000000" pitchFamily="2" charset="-78"/>
                <a:ea typeface="Times New Roman" panose="02020603050405020304" pitchFamily="18" charset="0"/>
                <a:cs typeface="Sakkal Majalla" panose="02000000000000000000" pitchFamily="2" charset="-78"/>
              </a:rPr>
              <a:t> جديد</a:t>
            </a:r>
            <a:endParaRPr kumimoji="0" lang="en-US" altLang="ar-EG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ar-EG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73" name="Picture 1864" descr="Graphical user interface&#10;&#10;Description automatically generated">
            <a:extLst>
              <a:ext uri="{FF2B5EF4-FFF2-40B4-BE49-F238E27FC236}">
                <a16:creationId xmlns:a16="http://schemas.microsoft.com/office/drawing/2014/main" id="{E2BD69D6-7CB1-158B-D4B5-4F566D69CF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589775"/>
            <a:ext cx="7991475" cy="2610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316E57F-E7BC-2D6C-D551-A8D34A963A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38400" y="32956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pic>
        <p:nvPicPr>
          <p:cNvPr id="3078" name="Picture 1923">
            <a:extLst>
              <a:ext uri="{FF2B5EF4-FFF2-40B4-BE49-F238E27FC236}">
                <a16:creationId xmlns:a16="http://schemas.microsoft.com/office/drawing/2014/main" id="{91E28D15-F800-0624-4DC9-C73AF19F8B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3224212"/>
            <a:ext cx="7839075" cy="80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1929">
            <a:extLst>
              <a:ext uri="{FF2B5EF4-FFF2-40B4-BE49-F238E27FC236}">
                <a16:creationId xmlns:a16="http://schemas.microsoft.com/office/drawing/2014/main" id="{CB43FC8B-BBA0-6259-5268-05A6AD9399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053" y="4052888"/>
            <a:ext cx="7801447" cy="72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1931">
            <a:extLst>
              <a:ext uri="{FF2B5EF4-FFF2-40B4-BE49-F238E27FC236}">
                <a16:creationId xmlns:a16="http://schemas.microsoft.com/office/drawing/2014/main" id="{35A1DEC0-4564-1F19-ADC9-89487B8DA2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493" y="4776788"/>
            <a:ext cx="7826532" cy="1228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7">
            <a:extLst>
              <a:ext uri="{FF2B5EF4-FFF2-40B4-BE49-F238E27FC236}">
                <a16:creationId xmlns:a16="http://schemas.microsoft.com/office/drawing/2014/main" id="{F2CE7F9E-1C98-234A-DA55-F06F266DEC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89EA302F-4764-4455-224C-F6B16CD2AD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126682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7" name="Rectangle 9">
            <a:extLst>
              <a:ext uri="{FF2B5EF4-FFF2-40B4-BE49-F238E27FC236}">
                <a16:creationId xmlns:a16="http://schemas.microsoft.com/office/drawing/2014/main" id="{592254DE-D8D1-298B-5A87-A47090229F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244792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8" name="Rectangle 10">
            <a:extLst>
              <a:ext uri="{FF2B5EF4-FFF2-40B4-BE49-F238E27FC236}">
                <a16:creationId xmlns:a16="http://schemas.microsoft.com/office/drawing/2014/main" id="{A3AFB5D8-B308-290D-2361-113B20FE7E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41338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42940673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7BBB94-7B80-848B-6577-D8ED51D5CE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186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13D5948-2C79-69EF-5770-3272D86B1C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1" y="638175"/>
            <a:ext cx="8211108" cy="177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7" name="Picture 186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D4FC0F3-7D4C-43CC-3102-F03C944FBE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676525"/>
            <a:ext cx="8211109" cy="177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3">
            <a:extLst>
              <a:ext uri="{FF2B5EF4-FFF2-40B4-BE49-F238E27FC236}">
                <a16:creationId xmlns:a16="http://schemas.microsoft.com/office/drawing/2014/main" id="{C8068176-D7E1-896D-152E-3F5C06C9C2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193106"/>
            <a:ext cx="6629400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457200" algn="l"/>
              </a:tabLst>
            </a:pPr>
            <a:r>
              <a:rPr kumimoji="0" lang="ar-EG" altLang="ar-EG" sz="1200" b="1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akkal Majalla" panose="02000000000000000000" pitchFamily="2" charset="-78"/>
                <a:ea typeface="MS Mincho" panose="02020609040205080304" pitchFamily="49" charset="-128"/>
                <a:cs typeface="Sakkal Majalla" panose="02000000000000000000" pitchFamily="2" charset="-78"/>
              </a:rPr>
              <a:t>لتعريف ملف ترحيل مورد جديد</a:t>
            </a:r>
            <a:endParaRPr kumimoji="0" lang="en-US" altLang="ar-EG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457200" algn="l"/>
              </a:tabLst>
            </a:pPr>
            <a:r>
              <a:rPr kumimoji="0" lang="ar-EG" altLang="ar-EG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akkal Majalla" panose="02000000000000000000" pitchFamily="2" charset="-78"/>
                <a:ea typeface="Times New Roman" panose="02020603050405020304" pitchFamily="18" charset="0"/>
                <a:cs typeface="Sakkal Majalla" panose="02000000000000000000" pitchFamily="2" charset="-78"/>
              </a:rPr>
              <a:t>أدخل على برنامج الحسابات الدائنة</a:t>
            </a:r>
            <a:r>
              <a:rPr kumimoji="0" lang="en-US" altLang="ar-EG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akkal Majalla" panose="02000000000000000000" pitchFamily="2" charset="-78"/>
                <a:ea typeface="Times New Roman" panose="02020603050405020304" pitchFamily="18" charset="0"/>
                <a:cs typeface="Sakkal Majalla" panose="02000000000000000000" pitchFamily="2" charset="-78"/>
              </a:rPr>
              <a:t>&gt;</a:t>
            </a:r>
            <a:r>
              <a:rPr kumimoji="0" lang="ar-EG" altLang="ar-EG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akkal Majalla" panose="02000000000000000000" pitchFamily="2" charset="-78"/>
                <a:ea typeface="Times New Roman" panose="02020603050405020304" pitchFamily="18" charset="0"/>
                <a:cs typeface="Sakkal Majalla" panose="02000000000000000000" pitchFamily="2" charset="-78"/>
              </a:rPr>
              <a:t>إعداد</a:t>
            </a:r>
            <a:r>
              <a:rPr kumimoji="0" lang="en-US" altLang="ar-EG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akkal Majalla" panose="02000000000000000000" pitchFamily="2" charset="-78"/>
                <a:ea typeface="Times New Roman" panose="02020603050405020304" pitchFamily="18" charset="0"/>
                <a:cs typeface="Sakkal Majalla" panose="02000000000000000000" pitchFamily="2" charset="-78"/>
              </a:rPr>
              <a:t>&gt;</a:t>
            </a:r>
            <a:r>
              <a:rPr kumimoji="0" lang="ar-EG" altLang="ar-EG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akkal Majalla" panose="02000000000000000000" pitchFamily="2" charset="-78"/>
                <a:ea typeface="Times New Roman" panose="02020603050405020304" pitchFamily="18" charset="0"/>
                <a:cs typeface="Sakkal Majalla" panose="02000000000000000000" pitchFamily="2" charset="-78"/>
              </a:rPr>
              <a:t>ملف تعريف ترحيل المورد</a:t>
            </a:r>
            <a:r>
              <a:rPr kumimoji="0" lang="en-US" altLang="ar-EG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akkal Majalla" panose="02000000000000000000" pitchFamily="2" charset="-78"/>
                <a:ea typeface="Times New Roman" panose="02020603050405020304" pitchFamily="18" charset="0"/>
                <a:cs typeface="Sakkal Majalla" panose="02000000000000000000" pitchFamily="2" charset="-78"/>
              </a:rPr>
              <a:t>.</a:t>
            </a:r>
            <a:endParaRPr kumimoji="0" lang="en-US" altLang="ar-EG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57200" algn="l"/>
              </a:tabLst>
            </a:pPr>
            <a:endParaRPr kumimoji="0" lang="en-US" altLang="ar-EG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B688C100-060F-D762-871D-CC7FDF1705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2600" y="2426421"/>
            <a:ext cx="2971800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ar-SA" altLang="ar-EG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akkal Majalla" panose="02000000000000000000" pitchFamily="2" charset="-78"/>
                <a:ea typeface="Times New Roman" panose="02020603050405020304" pitchFamily="18" charset="0"/>
                <a:cs typeface="Sakkal Majalla" panose="02000000000000000000" pitchFamily="2" charset="-78"/>
              </a:rPr>
              <a:t>اضغط على </a:t>
            </a:r>
            <a:r>
              <a:rPr kumimoji="0" lang="ar-SA" altLang="ar-EG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akkal Majalla" panose="02000000000000000000" pitchFamily="2" charset="-78"/>
                <a:ea typeface="Times New Roman" panose="02020603050405020304" pitchFamily="18" charset="0"/>
                <a:cs typeface="Sakkal Majalla" panose="02000000000000000000" pitchFamily="2" charset="-78"/>
              </a:rPr>
              <a:t>جديد</a:t>
            </a:r>
            <a:endParaRPr kumimoji="0" lang="en-US" altLang="ar-EG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ar-EG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776B1B5D-F50E-1D77-E3B0-4429498C9B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33600" y="44481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9AB45DD4-6EF0-3CC8-25D2-82823D5FFB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4420837"/>
            <a:ext cx="7010400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ar-EG" altLang="ar-EG" sz="1200" b="1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akkal Majalla" panose="02000000000000000000" pitchFamily="2" charset="-78"/>
                <a:ea typeface="MS Mincho" panose="02020609040205080304" pitchFamily="49" charset="-128"/>
                <a:cs typeface="Sakkal Majalla" panose="02000000000000000000" pitchFamily="2" charset="-78"/>
              </a:rPr>
              <a:t>لتسويه المورد</a:t>
            </a:r>
            <a:endParaRPr kumimoji="0" lang="en-US" altLang="ar-EG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ar-EG" altLang="ar-EG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akkal Majalla" panose="02000000000000000000" pitchFamily="2" charset="-78"/>
                <a:ea typeface="Times New Roman" panose="02020603050405020304" pitchFamily="18" charset="0"/>
                <a:cs typeface="Sakkal Majalla" panose="02000000000000000000" pitchFamily="2" charset="-78"/>
              </a:rPr>
              <a:t>ادخل على </a:t>
            </a:r>
            <a:r>
              <a:rPr kumimoji="0" lang="ar-EG" altLang="ja-JP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akkal Majalla" panose="02000000000000000000" pitchFamily="2" charset="-78"/>
                <a:ea typeface="Arial" panose="020B0604020202020204" pitchFamily="34" charset="0"/>
                <a:cs typeface="Sakkal Majalla" panose="02000000000000000000" pitchFamily="2" charset="-78"/>
              </a:rPr>
              <a:t>برنامج </a:t>
            </a:r>
            <a:r>
              <a:rPr kumimoji="0" lang="ar-EG" altLang="ja-JP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akkal Majalla" panose="02000000000000000000" pitchFamily="2" charset="-78"/>
                <a:ea typeface="Arial" panose="020B0604020202020204" pitchFamily="34" charset="0"/>
                <a:cs typeface="Sakkal Majalla" panose="02000000000000000000" pitchFamily="2" charset="-78"/>
              </a:rPr>
              <a:t>الحسابات الدائنة</a:t>
            </a:r>
            <a:r>
              <a:rPr kumimoji="0" lang="en-AU" altLang="ja-JP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akkal Majalla" panose="02000000000000000000" pitchFamily="2" charset="-78"/>
                <a:ea typeface="Arial" panose="020B0604020202020204" pitchFamily="34" charset="0"/>
                <a:cs typeface="Sakkal Majalla" panose="02000000000000000000" pitchFamily="2" charset="-78"/>
              </a:rPr>
              <a:t>&gt; </a:t>
            </a:r>
            <a:r>
              <a:rPr kumimoji="0" lang="ar-EG" altLang="ja-JP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akkal Majalla" panose="02000000000000000000" pitchFamily="2" charset="-78"/>
                <a:ea typeface="Arial" panose="020B0604020202020204" pitchFamily="34" charset="0"/>
                <a:cs typeface="Sakkal Majalla" panose="02000000000000000000" pitchFamily="2" charset="-78"/>
              </a:rPr>
              <a:t>الموردين</a:t>
            </a:r>
            <a:r>
              <a:rPr kumimoji="0" lang="en-US" altLang="ja-JP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akkal Majalla" panose="02000000000000000000" pitchFamily="2" charset="-78"/>
                <a:ea typeface="Arial" panose="020B0604020202020204" pitchFamily="34" charset="0"/>
                <a:cs typeface="Sakkal Majalla" panose="02000000000000000000" pitchFamily="2" charset="-78"/>
              </a:rPr>
              <a:t>&gt;</a:t>
            </a:r>
            <a:r>
              <a:rPr kumimoji="0" lang="en-AU" altLang="ja-JP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akkal Majalla" panose="02000000000000000000" pitchFamily="2" charset="-78"/>
                <a:ea typeface="Arial" panose="020B0604020202020204" pitchFamily="34" charset="0"/>
                <a:cs typeface="Sakkal Majalla" panose="02000000000000000000" pitchFamily="2" charset="-78"/>
              </a:rPr>
              <a:t> </a:t>
            </a:r>
            <a:r>
              <a:rPr kumimoji="0" lang="ar-EG" altLang="ja-JP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akkal Majalla" panose="02000000000000000000" pitchFamily="2" charset="-78"/>
                <a:ea typeface="Arial" panose="020B0604020202020204" pitchFamily="34" charset="0"/>
                <a:cs typeface="Sakkal Majalla" panose="02000000000000000000" pitchFamily="2" charset="-78"/>
              </a:rPr>
              <a:t>كافة الموردين</a:t>
            </a:r>
            <a:r>
              <a:rPr kumimoji="0" lang="en-AU" altLang="ja-JP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akkal Majalla" panose="02000000000000000000" pitchFamily="2" charset="-78"/>
                <a:ea typeface="Arial" panose="020B0604020202020204" pitchFamily="34" charset="0"/>
                <a:cs typeface="Sakkal Majalla" panose="02000000000000000000" pitchFamily="2" charset="-78"/>
              </a:rPr>
              <a:t>.</a:t>
            </a:r>
            <a:r>
              <a:rPr kumimoji="0" lang="ar-SA" altLang="ja-JP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akkal Majalla" panose="02000000000000000000" pitchFamily="2" charset="-78"/>
                <a:ea typeface="Arial" panose="020B0604020202020204" pitchFamily="34" charset="0"/>
                <a:cs typeface="Sakkal Majalla" panose="02000000000000000000" pitchFamily="2" charset="-78"/>
              </a:rPr>
              <a:t>		</a:t>
            </a:r>
            <a:r>
              <a:rPr kumimoji="0" lang="ar-EG" altLang="ja-JP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akkal Majalla" panose="02000000000000000000" pitchFamily="2" charset="-78"/>
                <a:ea typeface="Times New Roman" panose="02020603050405020304" pitchFamily="18" charset="0"/>
                <a:cs typeface="Sakkal Majalla" panose="02000000000000000000" pitchFamily="2" charset="-78"/>
              </a:rPr>
              <a:t>اضغط على </a:t>
            </a:r>
            <a:r>
              <a:rPr kumimoji="0" lang="ar-EG" altLang="ja-JP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akkal Majalla" panose="02000000000000000000" pitchFamily="2" charset="-78"/>
                <a:ea typeface="Times New Roman" panose="02020603050405020304" pitchFamily="18" charset="0"/>
                <a:cs typeface="Sakkal Majalla" panose="02000000000000000000" pitchFamily="2" charset="-78"/>
              </a:rPr>
              <a:t>فاتورة</a:t>
            </a:r>
            <a:r>
              <a:rPr kumimoji="0" lang="en-US" altLang="ja-JP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akkal Majalla" panose="02000000000000000000" pitchFamily="2" charset="-78"/>
                <a:ea typeface="Times New Roman" panose="02020603050405020304" pitchFamily="18" charset="0"/>
                <a:cs typeface="Sakkal Majalla" panose="02000000000000000000" pitchFamily="2" charset="-78"/>
              </a:rPr>
              <a:t> &gt; </a:t>
            </a:r>
            <a:r>
              <a:rPr kumimoji="0" lang="ar-EG" altLang="ja-JP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akkal Majalla" panose="02000000000000000000" pitchFamily="2" charset="-78"/>
                <a:ea typeface="Times New Roman" panose="02020603050405020304" pitchFamily="18" charset="0"/>
                <a:cs typeface="Sakkal Majalla" panose="02000000000000000000" pitchFamily="2" charset="-78"/>
              </a:rPr>
              <a:t>تسويه</a:t>
            </a:r>
            <a:endParaRPr kumimoji="0" lang="en-US" altLang="ja-JP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ja-JP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102" name="Picture 1867" descr="A screenshot of a computer&#10;&#10;Description automatically generated">
            <a:extLst>
              <a:ext uri="{FF2B5EF4-FFF2-40B4-BE49-F238E27FC236}">
                <a16:creationId xmlns:a16="http://schemas.microsoft.com/office/drawing/2014/main" id="{0040BEB7-EADB-4B51-2327-2F5A945118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1" y="4876799"/>
            <a:ext cx="8211109" cy="1627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8">
            <a:extLst>
              <a:ext uri="{FF2B5EF4-FFF2-40B4-BE49-F238E27FC236}">
                <a16:creationId xmlns:a16="http://schemas.microsoft.com/office/drawing/2014/main" id="{D5521EDC-0ACA-0E52-08AD-F0B40DA3FF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89125" y="6504669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914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914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914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914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914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914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914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914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914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914400" algn="l"/>
              </a:tabLst>
            </a:pPr>
            <a:endParaRPr kumimoji="0" lang="en-US" altLang="ar-EG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50746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566321-93E3-DA68-59FF-EB05324BCD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5">
            <a:extLst>
              <a:ext uri="{FF2B5EF4-FFF2-40B4-BE49-F238E27FC236}">
                <a16:creationId xmlns:a16="http://schemas.microsoft.com/office/drawing/2014/main" id="{639DA2F2-4269-894F-C7F6-D2B1866EA3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33600" y="44481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4F07FFB7-00F3-EC3F-0EF6-4448C4269F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89125" y="6504669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914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914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914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914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914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914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914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914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914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914400" algn="l"/>
              </a:tabLst>
            </a:pPr>
            <a:endParaRPr kumimoji="0" lang="en-US" altLang="ar-EG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1CD513E-55C4-03EA-EDFF-D093B9F9C9EF}"/>
              </a:ext>
            </a:extLst>
          </p:cNvPr>
          <p:cNvSpPr/>
          <p:nvPr/>
        </p:nvSpPr>
        <p:spPr>
          <a:xfrm>
            <a:off x="1930970" y="2286000"/>
            <a:ext cx="539121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ar-EG" sz="54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أ</a:t>
            </a:r>
            <a:r>
              <a:rPr lang="ar-EG" sz="54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ولا: دفتر الأستاذ العام</a:t>
            </a:r>
            <a:endParaRPr lang="en-US" sz="54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512420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897E84-5D1D-1D67-378D-3E698BF94A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5">
            <a:extLst>
              <a:ext uri="{FF2B5EF4-FFF2-40B4-BE49-F238E27FC236}">
                <a16:creationId xmlns:a16="http://schemas.microsoft.com/office/drawing/2014/main" id="{FD0E5A9C-796F-2B7A-7A85-6B594FE9B6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33600" y="44481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27066F12-7412-B98B-95F7-43E7431E4C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89125" y="6504669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914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914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914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914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914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914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914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914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914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914400" algn="l"/>
              </a:tabLst>
            </a:pPr>
            <a:endParaRPr kumimoji="0" lang="en-US" altLang="ar-EG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218" name="Picture 53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7A7BCFA4-AFE3-BC19-693F-707AEF8D6C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1" y="433388"/>
            <a:ext cx="8515910" cy="1419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7" name="Picture 5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C38B191F-B3A9-A949-CBC3-73D68F85B5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1" y="1987891"/>
            <a:ext cx="8515910" cy="219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3">
            <a:extLst>
              <a:ext uri="{FF2B5EF4-FFF2-40B4-BE49-F238E27FC236}">
                <a16:creationId xmlns:a16="http://schemas.microsoft.com/office/drawing/2014/main" id="{69C85F9E-0C86-76E9-766F-A966C1473D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05400" y="76331"/>
            <a:ext cx="3886200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914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914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914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914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914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914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914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914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914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457200" marR="0" lvl="1" indent="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>
                <a:tab pos="914400" algn="l"/>
              </a:tabLst>
            </a:pPr>
            <a:r>
              <a:rPr kumimoji="0" lang="ar-EG" altLang="ar-EG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akkal Majalla" panose="02000000000000000000" pitchFamily="2" charset="-78"/>
                <a:ea typeface="Times New Roman" panose="02020603050405020304" pitchFamily="18" charset="0"/>
                <a:cs typeface="Sakkal Majalla" panose="02000000000000000000" pitchFamily="2" charset="-78"/>
              </a:rPr>
              <a:t>ادخل على برنامج </a:t>
            </a:r>
            <a:r>
              <a:rPr kumimoji="0" lang="ar-EG" altLang="ar-EG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akkal Majalla" panose="02000000000000000000" pitchFamily="2" charset="-78"/>
                <a:ea typeface="Times New Roman" panose="02020603050405020304" pitchFamily="18" charset="0"/>
                <a:cs typeface="Sakkal Majalla" panose="02000000000000000000" pitchFamily="2" charset="-78"/>
              </a:rPr>
              <a:t>الحسابات الدائنة</a:t>
            </a:r>
            <a:r>
              <a:rPr kumimoji="0" lang="en-US" altLang="ar-EG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akkal Majalla" panose="02000000000000000000" pitchFamily="2" charset="-78"/>
                <a:ea typeface="Times New Roman" panose="02020603050405020304" pitchFamily="18" charset="0"/>
                <a:cs typeface="Sakkal Majalla" panose="02000000000000000000" pitchFamily="2" charset="-78"/>
              </a:rPr>
              <a:t> &gt; </a:t>
            </a:r>
            <a:r>
              <a:rPr kumimoji="0" lang="ar-EG" altLang="ar-EG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akkal Majalla" panose="02000000000000000000" pitchFamily="2" charset="-78"/>
                <a:ea typeface="Times New Roman" panose="02020603050405020304" pitchFamily="18" charset="0"/>
                <a:cs typeface="Sakkal Majalla" panose="02000000000000000000" pitchFamily="2" charset="-78"/>
              </a:rPr>
              <a:t>الفواتير </a:t>
            </a:r>
            <a:r>
              <a:rPr kumimoji="0" lang="en-US" altLang="ar-EG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akkal Majalla" panose="02000000000000000000" pitchFamily="2" charset="-78"/>
                <a:ea typeface="Times New Roman" panose="02020603050405020304" pitchFamily="18" charset="0"/>
                <a:cs typeface="Sakkal Majalla" panose="02000000000000000000" pitchFamily="2" charset="-78"/>
              </a:rPr>
              <a:t> &gt;</a:t>
            </a:r>
            <a:r>
              <a:rPr kumimoji="0" lang="ar-EG" altLang="ar-EG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akkal Majalla" panose="02000000000000000000" pitchFamily="2" charset="-78"/>
                <a:ea typeface="Times New Roman" panose="02020603050405020304" pitchFamily="18" charset="0"/>
                <a:cs typeface="Sakkal Majalla" panose="02000000000000000000" pitchFamily="2" charset="-78"/>
              </a:rPr>
              <a:t>دفتر يومية الفواتير</a:t>
            </a:r>
            <a:r>
              <a:rPr kumimoji="0" lang="en-US" altLang="ar-EG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akkal Majalla" panose="02000000000000000000" pitchFamily="2" charset="-78"/>
                <a:ea typeface="Times New Roman" panose="02020603050405020304" pitchFamily="18" charset="0"/>
                <a:cs typeface="Sakkal Majalla" panose="02000000000000000000" pitchFamily="2" charset="-78"/>
              </a:rPr>
              <a:t>.</a:t>
            </a:r>
            <a:endParaRPr kumimoji="0" lang="en-US" altLang="ar-EG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914400" algn="l"/>
              </a:tabLst>
            </a:pPr>
            <a:endParaRPr kumimoji="0" lang="en-US" altLang="ar-EG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538DA9BF-483A-D4E8-FA8F-989EA82CC4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5600" y="210502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69462D3C-111A-2930-914E-D6A8D45E00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2800" y="47529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A182DB62-FCB7-166E-26EA-8464F6C012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1" y="4199318"/>
            <a:ext cx="8489016" cy="197287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466664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90638E-B8B4-DDAC-6A5C-1F7E221DCE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5">
            <a:extLst>
              <a:ext uri="{FF2B5EF4-FFF2-40B4-BE49-F238E27FC236}">
                <a16:creationId xmlns:a16="http://schemas.microsoft.com/office/drawing/2014/main" id="{8D01D9B5-84A6-C76B-B3EA-065CD06979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33600" y="44481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5EC55512-B459-51C2-C418-176FF3D416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89125" y="6504669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914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914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914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914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914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914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914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914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914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914400" algn="l"/>
              </a:tabLst>
            </a:pPr>
            <a:endParaRPr kumimoji="0" lang="en-US" altLang="ar-EG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8BCAD5E0-4966-02A4-871D-D908C686E4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0" y="76331"/>
            <a:ext cx="5105400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ar-EG" altLang="ar-EG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akkal Majalla" panose="02000000000000000000" pitchFamily="2" charset="-78"/>
                <a:ea typeface="Calibri" panose="020F0502020204030204" pitchFamily="34" charset="0"/>
                <a:cs typeface="Sakkal Majalla" panose="02000000000000000000" pitchFamily="2" charset="-78"/>
              </a:rPr>
              <a:t>اضغط على ضريبة المبيعات لاختيار نسبة الضرائب على الفاتورة</a:t>
            </a:r>
            <a:r>
              <a:rPr kumimoji="0" lang="en-US" altLang="ar-EG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akkal Majalla" panose="02000000000000000000" pitchFamily="2" charset="-78"/>
                <a:ea typeface="Times New Roman" panose="02020603050405020304" pitchFamily="18" charset="0"/>
                <a:cs typeface="Sakkal Majalla" panose="02000000000000000000" pitchFamily="2" charset="-78"/>
              </a:rPr>
              <a:t> .</a:t>
            </a:r>
            <a:endParaRPr kumimoji="0" lang="en-US" altLang="ar-EG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ar-EG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193" name="Picture 5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6297F03-96E1-9C33-CCAD-653DBEF93F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467283"/>
            <a:ext cx="8305800" cy="1666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3">
            <a:extLst>
              <a:ext uri="{FF2B5EF4-FFF2-40B4-BE49-F238E27FC236}">
                <a16:creationId xmlns:a16="http://schemas.microsoft.com/office/drawing/2014/main" id="{FF66A6D1-E7B3-360B-7EB2-D132C43DA0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43200" y="27336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8EF4B72-0D24-3DAF-B91B-C7DBF4281E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6622" y="2186470"/>
            <a:ext cx="2971800" cy="119034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DDC7829-1599-49D5-40A1-4B3FD9920CCB}"/>
              </a:ext>
            </a:extLst>
          </p:cNvPr>
          <p:cNvSpPr txBox="1"/>
          <p:nvPr/>
        </p:nvSpPr>
        <p:spPr>
          <a:xfrm>
            <a:off x="4354419" y="3435655"/>
            <a:ext cx="45764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r-SA" sz="1800" dirty="0">
                <a:effectLst/>
                <a:ea typeface="Times New Roman" panose="02020603050405020304" pitchFamily="18" charset="0"/>
                <a:cs typeface="Sakkal Majalla" panose="02000000000000000000" pitchFamily="2" charset="-78"/>
              </a:rPr>
              <a:t>.  ثم يقوم مسئول الحسابات بترحيل اليومية بضغط على مفتاح ترحيل</a:t>
            </a:r>
            <a:endParaRPr lang="ar-EG" dirty="0"/>
          </a:p>
        </p:txBody>
      </p:sp>
      <p:pic>
        <p:nvPicPr>
          <p:cNvPr id="9" name="Picture 8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0038655E-4266-61F6-3642-87330FBCF4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8587" y="3854009"/>
            <a:ext cx="1705535" cy="7152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D100638-6176-118E-ACCB-435ECB6C29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872" y="4629603"/>
            <a:ext cx="2495550" cy="266700"/>
          </a:xfrm>
          <a:prstGeom prst="rect">
            <a:avLst/>
          </a:prstGeom>
        </p:spPr>
      </p:pic>
      <p:sp>
        <p:nvSpPr>
          <p:cNvPr id="11" name="Rectangle 5">
            <a:extLst>
              <a:ext uri="{FF2B5EF4-FFF2-40B4-BE49-F238E27FC236}">
                <a16:creationId xmlns:a16="http://schemas.microsoft.com/office/drawing/2014/main" id="{CB0FF422-1541-8645-C722-16078D457A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95979" y="4879310"/>
            <a:ext cx="3734922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ar-SA" altLang="ar-EG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akkal Majalla" panose="02000000000000000000" pitchFamily="2" charset="-78"/>
                <a:ea typeface="Times New Roman" panose="02020603050405020304" pitchFamily="18" charset="0"/>
                <a:cs typeface="Sakkal Majalla" panose="02000000000000000000" pitchFamily="2" charset="-78"/>
              </a:rPr>
              <a:t>. ادخل على برنامج </a:t>
            </a:r>
            <a:r>
              <a:rPr kumimoji="0" lang="ar-SA" altLang="ar-EG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akkal Majalla" panose="02000000000000000000" pitchFamily="2" charset="-78"/>
                <a:ea typeface="Times New Roman" panose="02020603050405020304" pitchFamily="18" charset="0"/>
                <a:cs typeface="Sakkal Majalla" panose="02000000000000000000" pitchFamily="2" charset="-78"/>
              </a:rPr>
              <a:t>الحسابات الدائنة</a:t>
            </a:r>
            <a:r>
              <a:rPr kumimoji="0" lang="en-US" altLang="ar-EG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akkal Majalla" panose="02000000000000000000" pitchFamily="2" charset="-78"/>
                <a:ea typeface="Times New Roman" panose="02020603050405020304" pitchFamily="18" charset="0"/>
                <a:cs typeface="Sakkal Majalla" panose="02000000000000000000" pitchFamily="2" charset="-78"/>
              </a:rPr>
              <a:t>&gt;</a:t>
            </a:r>
            <a:r>
              <a:rPr kumimoji="0" lang="ar-SA" altLang="ar-EG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akkal Majalla" panose="02000000000000000000" pitchFamily="2" charset="-78"/>
                <a:ea typeface="Times New Roman" panose="02020603050405020304" pitchFamily="18" charset="0"/>
                <a:cs typeface="Sakkal Majalla" panose="02000000000000000000" pitchFamily="2" charset="-78"/>
              </a:rPr>
              <a:t>اوامر الشراء</a:t>
            </a:r>
            <a:r>
              <a:rPr kumimoji="0" lang="en-US" altLang="ar-EG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akkal Majalla" panose="02000000000000000000" pitchFamily="2" charset="-78"/>
                <a:ea typeface="Times New Roman" panose="02020603050405020304" pitchFamily="18" charset="0"/>
                <a:cs typeface="Sakkal Majalla" panose="02000000000000000000" pitchFamily="2" charset="-78"/>
              </a:rPr>
              <a:t>&gt;</a:t>
            </a:r>
            <a:r>
              <a:rPr kumimoji="0" lang="ar-SA" altLang="ar-EG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akkal Majalla" panose="02000000000000000000" pitchFamily="2" charset="-78"/>
                <a:ea typeface="Times New Roman" panose="02020603050405020304" pitchFamily="18" charset="0"/>
                <a:cs typeface="Sakkal Majalla" panose="02000000000000000000" pitchFamily="2" charset="-78"/>
              </a:rPr>
              <a:t>جميع اوامر الشراء. </a:t>
            </a:r>
            <a:endParaRPr kumimoji="0" lang="en-US" altLang="ar-EG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ar-EG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196" name="Picture 5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8074267-B3F7-42ED-42BA-BB6FACF371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5248340"/>
            <a:ext cx="7887822" cy="1083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6">
            <a:extLst>
              <a:ext uri="{FF2B5EF4-FFF2-40B4-BE49-F238E27FC236}">
                <a16:creationId xmlns:a16="http://schemas.microsoft.com/office/drawing/2014/main" id="{97FE92C0-B375-E8AC-B972-E4CAF46BA2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20522" y="667702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13815937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42239E-749C-587C-56C0-05F02AD932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5">
            <a:extLst>
              <a:ext uri="{FF2B5EF4-FFF2-40B4-BE49-F238E27FC236}">
                <a16:creationId xmlns:a16="http://schemas.microsoft.com/office/drawing/2014/main" id="{F9036441-D8E9-79BE-5DB7-F279B985DF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33600" y="44481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BC2AA5E9-132F-F9E8-ED47-26BC133D20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89125" y="6504669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914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914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914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914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914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914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914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914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914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914400" algn="l"/>
              </a:tabLst>
            </a:pPr>
            <a:endParaRPr kumimoji="0" lang="en-US" altLang="ar-EG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65504522-C7B6-D5BD-09AB-91A482D0E4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75125" y="128667"/>
            <a:ext cx="4572000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ar-EG" altLang="ar-EG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akkal Majalla" panose="02000000000000000000" pitchFamily="2" charset="-78"/>
                <a:ea typeface="Times New Roman" panose="02020603050405020304" pitchFamily="18" charset="0"/>
                <a:cs typeface="Sakkal Majalla" panose="02000000000000000000" pitchFamily="2" charset="-78"/>
              </a:rPr>
              <a:t>. اضغط على </a:t>
            </a:r>
            <a:r>
              <a:rPr kumimoji="0" lang="ar-EG" altLang="ar-EG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akkal Majalla" panose="02000000000000000000" pitchFamily="2" charset="-78"/>
                <a:ea typeface="Times New Roman" panose="02020603050405020304" pitchFamily="18" charset="0"/>
                <a:cs typeface="Sakkal Majalla" panose="02000000000000000000" pitchFamily="2" charset="-78"/>
              </a:rPr>
              <a:t>امر الشراء المطلوب. </a:t>
            </a:r>
            <a:endParaRPr kumimoji="0" lang="en-US" altLang="ar-EG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7169" name="Picture 59" descr="Graphical user interface, table&#10;&#10;Description automatically generated">
            <a:extLst>
              <a:ext uri="{FF2B5EF4-FFF2-40B4-BE49-F238E27FC236}">
                <a16:creationId xmlns:a16="http://schemas.microsoft.com/office/drawing/2014/main" id="{7C272FE6-1CF5-502C-3598-AAC07B180A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430200"/>
            <a:ext cx="8610600" cy="198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3">
            <a:extLst>
              <a:ext uri="{FF2B5EF4-FFF2-40B4-BE49-F238E27FC236}">
                <a16:creationId xmlns:a16="http://schemas.microsoft.com/office/drawing/2014/main" id="{125E3AA9-DB40-6ABD-309C-521EB1A615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9000" y="25908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F8EB5220-761D-D3E6-6539-5DB803420C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6300" y="2393471"/>
            <a:ext cx="4327525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ar-EG" altLang="ar-EG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akkal Majalla" panose="02000000000000000000" pitchFamily="2" charset="-78"/>
                <a:ea typeface="Times New Roman" panose="02020603050405020304" pitchFamily="18" charset="0"/>
                <a:cs typeface="Sakkal Majalla" panose="02000000000000000000" pitchFamily="2" charset="-78"/>
              </a:rPr>
              <a:t>. اضعط على </a:t>
            </a:r>
            <a:r>
              <a:rPr kumimoji="0" lang="ar-EG" altLang="ar-EG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akkal Majalla" panose="02000000000000000000" pitchFamily="2" charset="-78"/>
                <a:ea typeface="Times New Roman" panose="02020603050405020304" pitchFamily="18" charset="0"/>
                <a:cs typeface="Sakkal Majalla" panose="02000000000000000000" pitchFamily="2" charset="-78"/>
              </a:rPr>
              <a:t>الفاتورة</a:t>
            </a:r>
            <a:r>
              <a:rPr kumimoji="0" lang="ar-EG" altLang="ar-EG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akkal Majalla" panose="02000000000000000000" pitchFamily="2" charset="-78"/>
                <a:ea typeface="Times New Roman" panose="02020603050405020304" pitchFamily="18" charset="0"/>
                <a:cs typeface="Sakkal Majalla" panose="02000000000000000000" pitchFamily="2" charset="-78"/>
              </a:rPr>
              <a:t> داخل امر الشراء</a:t>
            </a:r>
            <a:endParaRPr kumimoji="0" lang="en-US" altLang="ar-EG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ar-EG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172" name="Picture 60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1003F44-24D0-AC78-5EBE-AA4EA4B90B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2688399"/>
            <a:ext cx="8458200" cy="1222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6">
            <a:extLst>
              <a:ext uri="{FF2B5EF4-FFF2-40B4-BE49-F238E27FC236}">
                <a16:creationId xmlns:a16="http://schemas.microsoft.com/office/drawing/2014/main" id="{8BB1BC78-37F1-2A58-F25F-96B056E64A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6325" y="44291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8" name="Rectangle 8">
            <a:extLst>
              <a:ext uri="{FF2B5EF4-FFF2-40B4-BE49-F238E27FC236}">
                <a16:creationId xmlns:a16="http://schemas.microsoft.com/office/drawing/2014/main" id="{C7EA7F0D-54EC-0C82-9F25-E46D9E6E4F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68763" y="3925553"/>
            <a:ext cx="5943600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914400" marR="0" lvl="2" indent="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Tx/>
              <a:buFontTx/>
              <a:buAutoNum type="arabicPeriod"/>
              <a:tabLst/>
            </a:pPr>
            <a:r>
              <a:rPr kumimoji="0" lang="ar-EG" altLang="ar-EG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akkal Majalla" panose="02000000000000000000" pitchFamily="2" charset="-78"/>
                <a:ea typeface="Times New Roman" panose="02020603050405020304" pitchFamily="18" charset="0"/>
                <a:cs typeface="Sakkal Majalla" panose="02000000000000000000" pitchFamily="2" charset="-78"/>
              </a:rPr>
              <a:t>ادخل على برنامج</a:t>
            </a:r>
            <a:r>
              <a:rPr kumimoji="0" lang="ar-EG" altLang="ar-EG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akkal Majalla" panose="02000000000000000000" pitchFamily="2" charset="-78"/>
                <a:ea typeface="Times New Roman" panose="02020603050405020304" pitchFamily="18" charset="0"/>
                <a:cs typeface="Sakkal Majalla" panose="02000000000000000000" pitchFamily="2" charset="-78"/>
              </a:rPr>
              <a:t> الحسابات الدائنة </a:t>
            </a:r>
            <a:r>
              <a:rPr kumimoji="0" lang="en-US" altLang="ar-EG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akkal Majalla" panose="02000000000000000000" pitchFamily="2" charset="-78"/>
                <a:ea typeface="Times New Roman" panose="02020603050405020304" pitchFamily="18" charset="0"/>
                <a:cs typeface="Sakkal Majalla" panose="02000000000000000000" pitchFamily="2" charset="-78"/>
              </a:rPr>
              <a:t>&gt;</a:t>
            </a:r>
            <a:r>
              <a:rPr kumimoji="0" lang="ar-EG" altLang="ar-EG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akkal Majalla" panose="02000000000000000000" pitchFamily="2" charset="-78"/>
                <a:ea typeface="Times New Roman" panose="02020603050405020304" pitchFamily="18" charset="0"/>
                <a:cs typeface="Sakkal Majalla" panose="02000000000000000000" pitchFamily="2" charset="-78"/>
              </a:rPr>
              <a:t>المدفوعات</a:t>
            </a:r>
            <a:r>
              <a:rPr kumimoji="0" lang="en-US" altLang="ar-EG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akkal Majalla" panose="02000000000000000000" pitchFamily="2" charset="-78"/>
                <a:ea typeface="Times New Roman" panose="02020603050405020304" pitchFamily="18" charset="0"/>
                <a:cs typeface="Sakkal Majalla" panose="02000000000000000000" pitchFamily="2" charset="-78"/>
              </a:rPr>
              <a:t>&gt;</a:t>
            </a:r>
            <a:r>
              <a:rPr kumimoji="0" lang="ar-EG" altLang="ar-EG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akkal Majalla" panose="02000000000000000000" pitchFamily="2" charset="-78"/>
                <a:ea typeface="Times New Roman" panose="02020603050405020304" pitchFamily="18" charset="0"/>
                <a:cs typeface="Sakkal Majalla" panose="02000000000000000000" pitchFamily="2" charset="-78"/>
              </a:rPr>
              <a:t>دفتريوميةالمدفوعاتللمورد</a:t>
            </a:r>
            <a:endParaRPr kumimoji="0" lang="en-US" altLang="ar-EG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ar-EG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175" name="Picture 186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8720F8A-6C41-3367-C8EC-A314707563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788" y="4233476"/>
            <a:ext cx="8175812" cy="175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9">
            <a:extLst>
              <a:ext uri="{FF2B5EF4-FFF2-40B4-BE49-F238E27FC236}">
                <a16:creationId xmlns:a16="http://schemas.microsoft.com/office/drawing/2014/main" id="{E5E3E5BC-0406-279A-9202-64F9B0BADA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33600" y="61817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23534227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95175B-D9CA-10DA-364F-EFC8610DFD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5">
            <a:extLst>
              <a:ext uri="{FF2B5EF4-FFF2-40B4-BE49-F238E27FC236}">
                <a16:creationId xmlns:a16="http://schemas.microsoft.com/office/drawing/2014/main" id="{E5421273-85B5-894B-15E2-A0375D763D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33600" y="44481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93B450FB-1A62-D89B-9FC4-9379656E41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89125" y="6504669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914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914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914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914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914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914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914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914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914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914400" algn="l"/>
              </a:tabLst>
            </a:pPr>
            <a:endParaRPr kumimoji="0" lang="en-US" altLang="ar-EG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59BE8EBA-E61A-D24C-8E05-8808B57752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6800" y="179427"/>
            <a:ext cx="4953000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914400" marR="0" lvl="2" indent="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Tx/>
              <a:buFontTx/>
              <a:buAutoNum type="arabicPeriod"/>
              <a:tabLst/>
            </a:pPr>
            <a:r>
              <a:rPr kumimoji="0" lang="ar-SA" altLang="ar-EG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اضغط على </a:t>
            </a:r>
            <a:r>
              <a:rPr kumimoji="0" lang="ar-SA" altLang="ar-EG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جديد</a:t>
            </a:r>
            <a:r>
              <a:rPr kumimoji="0" lang="ar-SA" altLang="ar-EG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و</a:t>
            </a:r>
            <a:r>
              <a:rPr kumimoji="0" lang="ar-EG" altLang="ar-EG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akkal Majalla" panose="02000000000000000000" pitchFamily="2" charset="-78"/>
                <a:ea typeface="Times New Roman" panose="02020603050405020304" pitchFamily="18" charset="0"/>
                <a:cs typeface="Sakkal Majalla" panose="02000000000000000000" pitchFamily="2" charset="-78"/>
              </a:rPr>
              <a:t>اختر اليومية المطلوبة لحالة السداد و اضغط على </a:t>
            </a:r>
            <a:r>
              <a:rPr kumimoji="0" lang="ar-EG" altLang="ar-EG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akkal Majalla" panose="02000000000000000000" pitchFamily="2" charset="-78"/>
                <a:ea typeface="Times New Roman" panose="02020603050405020304" pitchFamily="18" charset="0"/>
                <a:cs typeface="Sakkal Majalla" panose="02000000000000000000" pitchFamily="2" charset="-78"/>
              </a:rPr>
              <a:t>سطور</a:t>
            </a:r>
            <a:endParaRPr kumimoji="0" lang="en-US" altLang="ar-EG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ar-EG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145" name="Picture 1869" descr="A screenshot of a computer&#10;&#10;Description automatically generated">
            <a:extLst>
              <a:ext uri="{FF2B5EF4-FFF2-40B4-BE49-F238E27FC236}">
                <a16:creationId xmlns:a16="http://schemas.microsoft.com/office/drawing/2014/main" id="{6BDFF49B-70B6-3E02-B25B-50AA63EC80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492285"/>
            <a:ext cx="8305800" cy="1591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3">
            <a:extLst>
              <a:ext uri="{FF2B5EF4-FFF2-40B4-BE49-F238E27FC236}">
                <a16:creationId xmlns:a16="http://schemas.microsoft.com/office/drawing/2014/main" id="{F729F86C-7035-7320-E12B-F46ED575BC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1800" y="19716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7FD1F1B9-4E5D-EFDB-DA2E-307C1F3BF3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57800" y="2084103"/>
            <a:ext cx="3810000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ar-SA" altLang="ar-EG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akkal Majalla" panose="02000000000000000000" pitchFamily="2" charset="-78"/>
                <a:ea typeface="Times New Roman" panose="02020603050405020304" pitchFamily="18" charset="0"/>
                <a:cs typeface="Sakkal Majalla" panose="02000000000000000000" pitchFamily="2" charset="-78"/>
              </a:rPr>
              <a:t>. اختر التاريخ و فاتورة المورد المطلوب دفعها و طريقة الدفع الخاص بالمورد .</a:t>
            </a:r>
            <a:endParaRPr kumimoji="0" lang="en-US" altLang="ar-EG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ar-EG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148" name="Picture 1870" descr="Graphical user interface, text, application, Word&#10;&#10;Description automatically generated">
            <a:extLst>
              <a:ext uri="{FF2B5EF4-FFF2-40B4-BE49-F238E27FC236}">
                <a16:creationId xmlns:a16="http://schemas.microsoft.com/office/drawing/2014/main" id="{A3E2B1F2-C6C2-82F3-E978-D92BFB60B2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366759"/>
            <a:ext cx="8323729" cy="1523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6">
            <a:extLst>
              <a:ext uri="{FF2B5EF4-FFF2-40B4-BE49-F238E27FC236}">
                <a16:creationId xmlns:a16="http://schemas.microsoft.com/office/drawing/2014/main" id="{6BA9F598-843A-FDFC-E353-47926EC617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19400" y="3858532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8" name="Rectangle 8">
            <a:extLst>
              <a:ext uri="{FF2B5EF4-FFF2-40B4-BE49-F238E27FC236}">
                <a16:creationId xmlns:a16="http://schemas.microsoft.com/office/drawing/2014/main" id="{77A6BA51-3E26-896B-C3CF-84152828A1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81600" y="3922740"/>
            <a:ext cx="3886200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ar-EG" altLang="ar-EG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akkal Majalla" panose="02000000000000000000" pitchFamily="2" charset="-78"/>
                <a:ea typeface="Times New Roman" panose="02020603050405020304" pitchFamily="18" charset="0"/>
                <a:cs typeface="Sakkal Majalla" panose="02000000000000000000" pitchFamily="2" charset="-78"/>
              </a:rPr>
              <a:t>. لاصدار الشيكات الخاصة بكل مورد اضغط على انشاء مدفوعات فيتم اصدار الشيك .</a:t>
            </a:r>
            <a:endParaRPr kumimoji="0" lang="en-US" altLang="ar-EG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ar-EG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151" name="Picture 1871" descr="A screenshot of a computer&#10;&#10;Description automatically generated">
            <a:extLst>
              <a:ext uri="{FF2B5EF4-FFF2-40B4-BE49-F238E27FC236}">
                <a16:creationId xmlns:a16="http://schemas.microsoft.com/office/drawing/2014/main" id="{CD30D7E5-E819-1347-879E-C4B01B26EC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4342133"/>
            <a:ext cx="8323729" cy="1751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9">
            <a:extLst>
              <a:ext uri="{FF2B5EF4-FFF2-40B4-BE49-F238E27FC236}">
                <a16:creationId xmlns:a16="http://schemas.microsoft.com/office/drawing/2014/main" id="{F2AF90BD-E06F-17CB-AA34-144D2B39A9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7000" y="5789386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35503840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484B4C-CD98-D494-DD03-3CCFFF07EB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5">
            <a:extLst>
              <a:ext uri="{FF2B5EF4-FFF2-40B4-BE49-F238E27FC236}">
                <a16:creationId xmlns:a16="http://schemas.microsoft.com/office/drawing/2014/main" id="{D7DAE351-108D-E5C3-F34B-3415B56978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33600" y="44481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8590D55C-DDFF-9B2A-CE89-9BEBD368EF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89125" y="6504669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914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914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914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914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914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914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914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914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914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914400" algn="l"/>
              </a:tabLst>
            </a:pPr>
            <a:endParaRPr kumimoji="0" lang="en-US" altLang="ar-EG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353A9613-A99F-AA58-7A68-9AF0A5B990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0400" y="190954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ar-EG" altLang="ar-EG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akkal Majalla" panose="02000000000000000000" pitchFamily="2" charset="-78"/>
                <a:ea typeface="Times New Roman" panose="02020603050405020304" pitchFamily="18" charset="0"/>
                <a:cs typeface="Sakkal Majalla" panose="02000000000000000000" pitchFamily="2" charset="-78"/>
              </a:rPr>
              <a:t>فى حال تم توسيط حساب اوراق القبض تم اختيار الشيك من الحركات الوسيطة ثم ترحيل الشيك من قيود اليومية فى دفتر الاستاذ العام .</a:t>
            </a:r>
            <a:endParaRPr kumimoji="0" lang="en-US" altLang="ar-EG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ar-EG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121" name="Picture 25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77378088-560D-75F1-6B68-D031E49081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639" y="433840"/>
            <a:ext cx="8556812" cy="1539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3">
            <a:extLst>
              <a:ext uri="{FF2B5EF4-FFF2-40B4-BE49-F238E27FC236}">
                <a16:creationId xmlns:a16="http://schemas.microsoft.com/office/drawing/2014/main" id="{DBD1850F-F7A8-0598-7131-A338B435F5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-94129" y="22860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ar-EG" altLang="ar-EG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akkal Majalla" panose="02000000000000000000" pitchFamily="2" charset="-78"/>
                <a:ea typeface="Times New Roman" panose="02020603050405020304" pitchFamily="18" charset="0"/>
                <a:cs typeface="Sakkal Majalla" panose="02000000000000000000" pitchFamily="2" charset="-78"/>
              </a:rPr>
              <a:t>لادخال بيانات الفاتورة النص الحر إتبع الخطوات الموضحه في الجدول التالي :</a:t>
            </a:r>
            <a:endParaRPr kumimoji="0" lang="en-US" altLang="ar-EG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ar-EG" altLang="ar-EG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akkal Majalla" panose="02000000000000000000" pitchFamily="2" charset="-78"/>
                <a:ea typeface="Times New Roman" panose="02020603050405020304" pitchFamily="18" charset="0"/>
                <a:cs typeface="Sakkal Majalla" panose="02000000000000000000" pitchFamily="2" charset="-78"/>
              </a:rPr>
              <a:t>4. </a:t>
            </a:r>
            <a:r>
              <a:rPr kumimoji="0" lang="ar-SA" altLang="ar-EG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akkal Majalla" panose="02000000000000000000" pitchFamily="2" charset="-78"/>
                <a:ea typeface="Times New Roman" panose="02020603050405020304" pitchFamily="18" charset="0"/>
                <a:cs typeface="Sakkal Majalla" panose="02000000000000000000" pitchFamily="2" charset="-78"/>
              </a:rPr>
              <a:t>انقر على مفتاح سير العمل واختيار إرسال لإرسال اليومية إلى مسئول الحسابات لمراجعتها.</a:t>
            </a:r>
            <a:endParaRPr kumimoji="0" lang="en-US" altLang="ar-EG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ar-SA" altLang="ar-EG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akkal Majalla" panose="02000000000000000000" pitchFamily="2" charset="-78"/>
                <a:ea typeface="Times New Roman" panose="02020603050405020304" pitchFamily="18" charset="0"/>
                <a:cs typeface="Sakkal Majalla" panose="02000000000000000000" pitchFamily="2" charset="-78"/>
              </a:rPr>
              <a:t>5. ويتم كتابة التعليق الخاص باليومية ثم اضغط على ارسال.</a:t>
            </a:r>
            <a:endParaRPr kumimoji="0" lang="ar-SA" altLang="ar-EG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14EBF15-D405-FC2B-B5F1-2DE2B18655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2608728"/>
            <a:ext cx="3446780" cy="981291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6" name="Picture 40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726E3866-83B7-264B-3E1E-457AA78A54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4088" y="4160020"/>
            <a:ext cx="2366327" cy="942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5" name="Picture 41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67373346-85B8-D141-1133-04A6EF5C0B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6011" y="5532514"/>
            <a:ext cx="2240438" cy="770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2">
            <a:extLst>
              <a:ext uri="{FF2B5EF4-FFF2-40B4-BE49-F238E27FC236}">
                <a16:creationId xmlns:a16="http://schemas.microsoft.com/office/drawing/2014/main" id="{D9DDA346-C79D-56D4-0A8B-8652F2BD89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1125" y="6371319"/>
            <a:ext cx="2495550" cy="266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7">
            <a:extLst>
              <a:ext uri="{FF2B5EF4-FFF2-40B4-BE49-F238E27FC236}">
                <a16:creationId xmlns:a16="http://schemas.microsoft.com/office/drawing/2014/main" id="{F8FE4227-8969-FFFB-5BF4-88615BC6B2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19400" y="3610835"/>
            <a:ext cx="63246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ar-SA" altLang="ar-EG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akkal Majalla" panose="02000000000000000000" pitchFamily="2" charset="-78"/>
                <a:ea typeface="Times New Roman" panose="02020603050405020304" pitchFamily="18" charset="0"/>
                <a:cs typeface="Sakkal Majalla" panose="02000000000000000000" pitchFamily="2" charset="-78"/>
              </a:rPr>
              <a:t>6. إذا تمت الموافقة على الفاتورة بعد المراجعة م، يجب على مسئول الحسابات أو مسئول إدارة المراجعة الضغط على مفتاح "الموافقة".</a:t>
            </a:r>
            <a:endParaRPr kumimoji="0" lang="en-US" altLang="ar-EG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ar-EG" altLang="ar-EG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akkal Majalla" panose="02000000000000000000" pitchFamily="2" charset="-78"/>
                <a:ea typeface="Times New Roman" panose="02020603050405020304" pitchFamily="18" charset="0"/>
                <a:cs typeface="Sakkal Majalla" panose="02000000000000000000" pitchFamily="2" charset="-78"/>
              </a:rPr>
              <a:t>و</a:t>
            </a:r>
            <a:r>
              <a:rPr kumimoji="0" lang="ar-SA" altLang="ar-EG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akkal Majalla" panose="02000000000000000000" pitchFamily="2" charset="-78"/>
                <a:ea typeface="Times New Roman" panose="02020603050405020304" pitchFamily="18" charset="0"/>
                <a:cs typeface="Sakkal Majalla" panose="02000000000000000000" pitchFamily="2" charset="-78"/>
              </a:rPr>
              <a:t>في حالة الرفض يتم اختيار رفض.</a:t>
            </a:r>
            <a:endParaRPr kumimoji="0" lang="en-US" altLang="ar-EG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8" name="Rectangle 8">
            <a:extLst>
              <a:ext uri="{FF2B5EF4-FFF2-40B4-BE49-F238E27FC236}">
                <a16:creationId xmlns:a16="http://schemas.microsoft.com/office/drawing/2014/main" id="{4D6427AE-8916-91D7-8DD3-C892CFB909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39871" y="5102812"/>
            <a:ext cx="3810000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ar-SA" altLang="ar-EG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akkal Majalla" panose="02000000000000000000" pitchFamily="2" charset="-78"/>
                <a:ea typeface="Times New Roman" panose="02020603050405020304" pitchFamily="18" charset="0"/>
                <a:cs typeface="Sakkal Majalla" panose="02000000000000000000" pitchFamily="2" charset="-78"/>
              </a:rPr>
              <a:t>ثم يقوم مسئول الحسابات بترحيل اليومية بضغط على مفتاح ترحيل</a:t>
            </a:r>
            <a:r>
              <a:rPr kumimoji="0" lang="en-US" altLang="ar-EG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akkal Majalla" panose="02000000000000000000" pitchFamily="2" charset="-78"/>
                <a:ea typeface="Times New Roman" panose="02020603050405020304" pitchFamily="18" charset="0"/>
                <a:cs typeface="Sakkal Majalla" panose="02000000000000000000" pitchFamily="2" charset="-78"/>
              </a:rPr>
              <a:t>. </a:t>
            </a:r>
            <a:endParaRPr kumimoji="0" lang="en-US" altLang="ar-EG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9" name="Rectangle 9">
            <a:extLst>
              <a:ext uri="{FF2B5EF4-FFF2-40B4-BE49-F238E27FC236}">
                <a16:creationId xmlns:a16="http://schemas.microsoft.com/office/drawing/2014/main" id="{93C41CDB-B1A1-21EB-6E3F-6E382992F3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5335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10" name="Rectangle 10">
            <a:extLst>
              <a:ext uri="{FF2B5EF4-FFF2-40B4-BE49-F238E27FC236}">
                <a16:creationId xmlns:a16="http://schemas.microsoft.com/office/drawing/2014/main" id="{D7135A93-3F0A-6081-6961-95C4F82C71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8002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6840885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A1FB87-3B84-326A-EF7C-F425F37EB1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5">
            <a:extLst>
              <a:ext uri="{FF2B5EF4-FFF2-40B4-BE49-F238E27FC236}">
                <a16:creationId xmlns:a16="http://schemas.microsoft.com/office/drawing/2014/main" id="{F2BCBE8D-35FB-81DF-4CDF-D16CB3A52B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33600" y="44481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1A39269C-E6D3-9FAF-42FF-851E7BCF35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89125" y="6504669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914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914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914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914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914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914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914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914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914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914400" algn="l"/>
              </a:tabLst>
            </a:pPr>
            <a:endParaRPr kumimoji="0" lang="en-US" altLang="ar-EG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A6EECCB-AF12-B1FA-A0A1-11A08DF28FC0}"/>
              </a:ext>
            </a:extLst>
          </p:cNvPr>
          <p:cNvSpPr/>
          <p:nvPr/>
        </p:nvSpPr>
        <p:spPr>
          <a:xfrm>
            <a:off x="1856436" y="2286000"/>
            <a:ext cx="554029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ar-EG" sz="54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خامسا : البنــــــــــــــوك</a:t>
            </a:r>
            <a:endParaRPr lang="en-US" sz="54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767278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9C6CDF-B39B-026C-B90A-683B35D473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8">
            <a:extLst>
              <a:ext uri="{FF2B5EF4-FFF2-40B4-BE49-F238E27FC236}">
                <a16:creationId xmlns:a16="http://schemas.microsoft.com/office/drawing/2014/main" id="{2C995F97-8CC9-68B5-6E14-48CE4CAD6D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89125" y="6504669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914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914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914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914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914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914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914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914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914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914400" algn="l"/>
              </a:tabLst>
            </a:pPr>
            <a:endParaRPr kumimoji="0" lang="en-US" altLang="ar-EG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E21115-07D5-BD82-3B34-924D824EED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1" y="3218330"/>
            <a:ext cx="7924800" cy="274319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41EAB13-B75C-2D25-48D9-2C8585755AEB}"/>
              </a:ext>
            </a:extLst>
          </p:cNvPr>
          <p:cNvSpPr txBox="1"/>
          <p:nvPr/>
        </p:nvSpPr>
        <p:spPr>
          <a:xfrm>
            <a:off x="3657600" y="152400"/>
            <a:ext cx="5105400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ar-EG" sz="1400" dirty="0">
                <a:cs typeface="+mj-cs"/>
              </a:rPr>
              <a:t>لتكويد حسابات بنكية: إدارة النقد والبنوك – حسابات بنكية – الحسابات البنكية - جديد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C350DF-AA22-FEC6-42E8-24D9653E1C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587885"/>
            <a:ext cx="8001000" cy="2435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49583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54ED99-EA99-2D77-F821-145BD66A8D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81AE287-4CF2-9ABE-EA98-D442F0B871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62768" y="2438400"/>
            <a:ext cx="565763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109728" indent="0" algn="ctr">
              <a:buNone/>
            </a:pPr>
            <a:r>
              <a:rPr lang="ar-EG" sz="54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سادسا : العمـــــــــــــلاء</a:t>
            </a:r>
            <a:endParaRPr lang="en-US" sz="54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0591290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626A5B-B613-3070-8BFC-74CFDEBF0B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9A7FBF-E773-6A04-4B56-B1FC620C86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195012"/>
            <a:ext cx="8229600" cy="423672"/>
          </a:xfrm>
        </p:spPr>
        <p:txBody>
          <a:bodyPr>
            <a:normAutofit/>
          </a:bodyPr>
          <a:lstStyle/>
          <a:p>
            <a:pPr marL="109728" indent="0">
              <a:buNone/>
            </a:pPr>
            <a:r>
              <a:rPr lang="ar-EG" sz="1400" dirty="0">
                <a:cs typeface="+mj-cs"/>
              </a:rPr>
              <a:t>لتكويد العملاء:- الحسابات المدينة – العملاء – كافة العملاء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FE50F0-FCA1-AACD-FCB4-4472C41FAB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533400"/>
            <a:ext cx="8686800" cy="2514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87C9C59-143C-7402-4A7A-B86E4196DF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3805518"/>
            <a:ext cx="8045824" cy="2404753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2F928CC-A9B8-4A82-5BEE-8AB6D51BC995}"/>
              </a:ext>
            </a:extLst>
          </p:cNvPr>
          <p:cNvSpPr txBox="1">
            <a:spLocks/>
          </p:cNvSpPr>
          <p:nvPr/>
        </p:nvSpPr>
        <p:spPr>
          <a:xfrm>
            <a:off x="914400" y="3377364"/>
            <a:ext cx="8229600" cy="423672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60" indent="-256032" algn="r" rtl="1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1792" indent="-228600" algn="r" rtl="1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9536" indent="-228600" algn="r" rtl="1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r" rtl="1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r" rtl="1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r" rtl="1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r" rtl="1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r" rtl="1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r" rtl="1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109728" indent="0">
              <a:buFont typeface="Wingdings 3"/>
              <a:buNone/>
            </a:pPr>
            <a:r>
              <a:rPr lang="ar-EG" sz="1400" dirty="0">
                <a:cs typeface="+mj-cs"/>
              </a:rPr>
              <a:t>لتكويد مجموعات للعملاء:- الحسابات المدينة – إعداد – مجموعات العملاء -جديد</a:t>
            </a:r>
          </a:p>
        </p:txBody>
      </p:sp>
    </p:spTree>
    <p:extLst>
      <p:ext uri="{BB962C8B-B14F-4D97-AF65-F5344CB8AC3E}">
        <p14:creationId xmlns:p14="http://schemas.microsoft.com/office/powerpoint/2010/main" val="389202655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99BCD8-98E3-C553-2C82-95A415AC8C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0D40CC-9168-401B-2EFC-A839987C58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4753" y="5224852"/>
            <a:ext cx="8229600" cy="609600"/>
          </a:xfrm>
        </p:spPr>
        <p:txBody>
          <a:bodyPr>
            <a:normAutofit/>
          </a:bodyPr>
          <a:lstStyle/>
          <a:p>
            <a:pPr marL="109728" indent="0">
              <a:buNone/>
            </a:pPr>
            <a:r>
              <a:rPr lang="ar-EG" sz="1400" dirty="0"/>
              <a:t>جميع الفواتير بنص حر:- تستخدم لإنشاء القيود الخاصة بفواتير العميل.</a:t>
            </a:r>
          </a:p>
          <a:p>
            <a:pPr marL="109728" indent="0">
              <a:buNone/>
            </a:pPr>
            <a:r>
              <a:rPr lang="ar-EG" sz="1400" dirty="0"/>
              <a:t>من خلال الحسابات المدينة – الفواتير – جميع الفواتير بنص حر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D6F6E66-84F6-88D1-3629-B84C70FBD7D8}"/>
              </a:ext>
            </a:extLst>
          </p:cNvPr>
          <p:cNvSpPr txBox="1">
            <a:spLocks/>
          </p:cNvSpPr>
          <p:nvPr/>
        </p:nvSpPr>
        <p:spPr>
          <a:xfrm>
            <a:off x="838200" y="152400"/>
            <a:ext cx="8229600" cy="6096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60" indent="-256032" algn="r" rtl="1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1792" indent="-228600" algn="r" rtl="1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9536" indent="-228600" algn="r" rtl="1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r" rtl="1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r" rtl="1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r" rtl="1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r" rtl="1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r" rtl="1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r" rtl="1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109728" indent="0">
              <a:buFont typeface="Wingdings 3"/>
              <a:buNone/>
            </a:pPr>
            <a:r>
              <a:rPr lang="ar-EG" sz="1400" dirty="0"/>
              <a:t>ملفات تعريف ترحيل العميل :- تستخدم لربط كل مجموعة عملاء على الحساب بالدليل المحاسبي.</a:t>
            </a:r>
          </a:p>
          <a:p>
            <a:pPr marL="109728" indent="0">
              <a:buFont typeface="Wingdings 3"/>
              <a:buNone/>
            </a:pPr>
            <a:r>
              <a:rPr lang="ar-EG" sz="1400" dirty="0"/>
              <a:t>من خلال الحسابات المدينة – إعداد – ملفات تعريف ترحيل العميل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4E056C6-0269-807F-1BEE-C32D152F689A}"/>
              </a:ext>
            </a:extLst>
          </p:cNvPr>
          <p:cNvSpPr txBox="1">
            <a:spLocks/>
          </p:cNvSpPr>
          <p:nvPr/>
        </p:nvSpPr>
        <p:spPr>
          <a:xfrm>
            <a:off x="762000" y="5834452"/>
            <a:ext cx="8229600" cy="6096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60" indent="-256032" algn="r" rtl="1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1792" indent="-228600" algn="r" rtl="1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9536" indent="-228600" algn="r" rtl="1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r" rtl="1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r" rtl="1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r" rtl="1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r" rtl="1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r" rtl="1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r" rtl="1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109728" indent="0">
              <a:buFont typeface="Wingdings 3"/>
              <a:buNone/>
            </a:pPr>
            <a:r>
              <a:rPr lang="ar-EG" sz="1400" dirty="0"/>
              <a:t>دفتر يومية مدفوعات العميل :- يستخدم لإنشاء القيود الخاصة بعمليات الدفع الخاصة بالعميل.</a:t>
            </a:r>
          </a:p>
          <a:p>
            <a:pPr marL="109728" indent="0">
              <a:buFont typeface="Wingdings 3"/>
              <a:buNone/>
            </a:pPr>
            <a:r>
              <a:rPr lang="ar-EG" sz="1400" dirty="0"/>
              <a:t>من خلال الحسابات المدينة – المدفوعات – دفتر يومية المدفوعات للعميل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4DF0B97-EC0A-DC13-2E75-CFF794CC77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906" y="730624"/>
            <a:ext cx="8229600" cy="4362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5739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D3AC5F-6A64-263C-360D-9B2A804E79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5">
            <a:extLst>
              <a:ext uri="{FF2B5EF4-FFF2-40B4-BE49-F238E27FC236}">
                <a16:creationId xmlns:a16="http://schemas.microsoft.com/office/drawing/2014/main" id="{4F0A0F31-706A-6BE5-CF8D-0B5D07FBE8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33600" y="44481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DFF35637-C059-2C89-3BBF-2D927E2A5A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89125" y="6504669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914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914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914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914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914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914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914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914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914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914400" algn="l"/>
              </a:tabLst>
            </a:pPr>
            <a:endParaRPr kumimoji="0" lang="en-US" altLang="ar-EG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1102F34-8D49-B91C-6200-C84EE47AAB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16786"/>
            <a:ext cx="8534400" cy="301221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66FBC9E-9019-12B5-FFA6-BD6C084DC4B7}"/>
              </a:ext>
            </a:extLst>
          </p:cNvPr>
          <p:cNvSpPr txBox="1"/>
          <p:nvPr/>
        </p:nvSpPr>
        <p:spPr>
          <a:xfrm>
            <a:off x="941294" y="72447"/>
            <a:ext cx="8077200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ar-EG" sz="1400" dirty="0"/>
              <a:t>انشاء شركة جديدة:  يتم من خلال إدارة المؤسسة – المؤسسات – الكيانات القانونية - جديد</a:t>
            </a:r>
            <a:endParaRPr lang="ar-EG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673844C-AC14-3B70-98E5-397C802EBA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094" y="3951757"/>
            <a:ext cx="8534400" cy="189474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A156689-328C-CEE1-4132-478733965121}"/>
              </a:ext>
            </a:extLst>
          </p:cNvPr>
          <p:cNvSpPr txBox="1"/>
          <p:nvPr/>
        </p:nvSpPr>
        <p:spPr>
          <a:xfrm>
            <a:off x="941294" y="3549660"/>
            <a:ext cx="8077200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ar-EG" sz="1400" dirty="0"/>
              <a:t>اعداد التسلسلات الرقمية:  يتم من خلال إدارة المؤسسة – التسلسلات الرقمية -انشاء</a:t>
            </a:r>
            <a:endParaRPr lang="ar-EG" dirty="0"/>
          </a:p>
        </p:txBody>
      </p:sp>
    </p:spTree>
    <p:extLst>
      <p:ext uri="{BB962C8B-B14F-4D97-AF65-F5344CB8AC3E}">
        <p14:creationId xmlns:p14="http://schemas.microsoft.com/office/powerpoint/2010/main" val="296402910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D4EC9F-7D6B-42D2-5E52-7DAAAD35E1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02DE2D-ABE7-954B-D05F-9793393C6A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828800"/>
            <a:ext cx="8229600" cy="2590800"/>
          </a:xfrm>
        </p:spPr>
        <p:txBody>
          <a:bodyPr/>
          <a:lstStyle/>
          <a:p>
            <a:pPr marL="109728" indent="0">
              <a:buNone/>
            </a:pPr>
            <a:r>
              <a:rPr lang="ar-EG" sz="5000" dirty="0">
                <a:solidFill>
                  <a:schemeClr val="accent6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مع خالص الشكر والتقدير</a:t>
            </a:r>
          </a:p>
          <a:p>
            <a:pPr marL="109728" indent="0">
              <a:buNone/>
            </a:pPr>
            <a:endParaRPr lang="ar-EG" dirty="0"/>
          </a:p>
          <a:p>
            <a:pPr marL="109728" indent="0" algn="ctr">
              <a:buNone/>
            </a:pPr>
            <a:r>
              <a:rPr lang="en-US" sz="4000" b="1" dirty="0">
                <a:solidFill>
                  <a:schemeClr val="accent6">
                    <a:lumMod val="75000"/>
                  </a:schemeClr>
                </a:solidFill>
                <a:latin typeface="Arial Rounded MT Bold" panose="020F0704030504030204" pitchFamily="34" charset="0"/>
                <a:ea typeface="Cascadia Code ExtraLight" panose="020B0609020000020004" pitchFamily="49" charset="0"/>
                <a:cs typeface="Cascadia Code ExtraLight" panose="020B0609020000020004" pitchFamily="49" charset="0"/>
              </a:rPr>
              <a:t>Group B</a:t>
            </a:r>
            <a:endParaRPr lang="ar-EG" sz="4000" b="1" dirty="0">
              <a:solidFill>
                <a:schemeClr val="accent6">
                  <a:lumMod val="75000"/>
                </a:schemeClr>
              </a:solidFill>
              <a:latin typeface="Arial Rounded MT Bold" panose="020F0704030504030204" pitchFamily="34" charset="0"/>
              <a:ea typeface="Cascadia Code ExtraLight" panose="020B0609020000020004" pitchFamily="49" charset="0"/>
              <a:cs typeface="Cascadia Code ExtraLight" panose="020B0609020000020004" pitchFamily="49" charset="0"/>
            </a:endParaRPr>
          </a:p>
        </p:txBody>
      </p:sp>
      <p:sp>
        <p:nvSpPr>
          <p:cNvPr id="2" name="Star: 4 Points 1">
            <a:extLst>
              <a:ext uri="{FF2B5EF4-FFF2-40B4-BE49-F238E27FC236}">
                <a16:creationId xmlns:a16="http://schemas.microsoft.com/office/drawing/2014/main" id="{5CB05076-C9DE-FCCC-78D0-6835E0F77C4B}"/>
              </a:ext>
            </a:extLst>
          </p:cNvPr>
          <p:cNvSpPr/>
          <p:nvPr/>
        </p:nvSpPr>
        <p:spPr>
          <a:xfrm>
            <a:off x="8229600" y="1143000"/>
            <a:ext cx="457200" cy="533400"/>
          </a:xfrm>
          <a:prstGeom prst="star4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5" name="Star: 4 Points 4">
            <a:extLst>
              <a:ext uri="{FF2B5EF4-FFF2-40B4-BE49-F238E27FC236}">
                <a16:creationId xmlns:a16="http://schemas.microsoft.com/office/drawing/2014/main" id="{C034F06D-7CA5-2B3A-A83D-E17BE4C29C2C}"/>
              </a:ext>
            </a:extLst>
          </p:cNvPr>
          <p:cNvSpPr/>
          <p:nvPr/>
        </p:nvSpPr>
        <p:spPr>
          <a:xfrm>
            <a:off x="762000" y="4114800"/>
            <a:ext cx="685800" cy="690282"/>
          </a:xfrm>
          <a:prstGeom prst="star4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13925950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69E8D5-C744-170D-4523-BB8EA6B6B9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5">
            <a:extLst>
              <a:ext uri="{FF2B5EF4-FFF2-40B4-BE49-F238E27FC236}">
                <a16:creationId xmlns:a16="http://schemas.microsoft.com/office/drawing/2014/main" id="{A2A09ABA-D183-7255-ED01-F5F128E072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33600" y="44481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70638D53-F6A7-5E2A-E49E-6DD8F37BFC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89125" y="6504669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914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914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914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914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914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914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914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914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914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914400" algn="l"/>
              </a:tabLst>
            </a:pPr>
            <a:endParaRPr kumimoji="0" lang="en-US" altLang="ar-EG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A424A6F-B0E7-1367-8B6E-E01CDE01E766}"/>
              </a:ext>
            </a:extLst>
          </p:cNvPr>
          <p:cNvSpPr txBox="1"/>
          <p:nvPr/>
        </p:nvSpPr>
        <p:spPr>
          <a:xfrm>
            <a:off x="914400" y="199441"/>
            <a:ext cx="8077200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ar-EG" sz="1400" dirty="0"/>
              <a:t>اعدادات النظام:</a:t>
            </a:r>
            <a:endParaRPr lang="ar-EG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8B0903B-5F07-BF6E-C23B-A07CDE327D56}"/>
              </a:ext>
            </a:extLst>
          </p:cNvPr>
          <p:cNvSpPr txBox="1"/>
          <p:nvPr/>
        </p:nvSpPr>
        <p:spPr>
          <a:xfrm>
            <a:off x="900953" y="503448"/>
            <a:ext cx="807720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ar-SA" sz="1400" dirty="0"/>
              <a:t>التقويمات</a:t>
            </a:r>
            <a:r>
              <a:rPr lang="ar-SA" dirty="0"/>
              <a:t> </a:t>
            </a:r>
            <a:r>
              <a:rPr lang="ar-SA" sz="1400" dirty="0"/>
              <a:t>المالية</a:t>
            </a:r>
            <a:r>
              <a:rPr lang="ar-EG" sz="1400" dirty="0"/>
              <a:t>: </a:t>
            </a:r>
            <a:r>
              <a:rPr lang="ar-SA" sz="1400" dirty="0"/>
              <a:t>دفتر الأستاذ العام</a:t>
            </a:r>
            <a:r>
              <a:rPr lang="en-US" sz="1400" dirty="0"/>
              <a:t> – </a:t>
            </a:r>
            <a:r>
              <a:rPr lang="ar-SA" sz="1400" dirty="0"/>
              <a:t>التقويمات</a:t>
            </a:r>
            <a:r>
              <a:rPr lang="ar-EG" sz="1400" dirty="0"/>
              <a:t>- التقويمات المالية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B9441AF-F844-E8CB-F11B-10E99CF01A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872781"/>
            <a:ext cx="8077200" cy="27086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B174436-C4B9-2914-66CC-D773FCAC55FB}"/>
              </a:ext>
            </a:extLst>
          </p:cNvPr>
          <p:cNvSpPr txBox="1"/>
          <p:nvPr/>
        </p:nvSpPr>
        <p:spPr>
          <a:xfrm>
            <a:off x="4401671" y="3644258"/>
            <a:ext cx="457648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ar-SA" sz="1400" dirty="0">
                <a:effectLst/>
                <a:ea typeface="Times New Roman" panose="02020603050405020304" pitchFamily="18" charset="0"/>
                <a:cs typeface="+mj-cs"/>
              </a:rPr>
              <a:t>الأبعاد المالية</a:t>
            </a:r>
            <a:r>
              <a:rPr lang="ar-EG" sz="1400" dirty="0">
                <a:effectLst/>
                <a:ea typeface="Times New Roman" panose="02020603050405020304" pitchFamily="18" charset="0"/>
                <a:cs typeface="+mj-cs"/>
              </a:rPr>
              <a:t>: </a:t>
            </a:r>
            <a:r>
              <a:rPr lang="ar-SA" sz="1400" dirty="0">
                <a:cs typeface="+mj-cs"/>
              </a:rPr>
              <a:t>دفتر الأستاذ العام</a:t>
            </a:r>
            <a:r>
              <a:rPr lang="en-US" sz="1400" dirty="0">
                <a:cs typeface="+mj-cs"/>
              </a:rPr>
              <a:t>- </a:t>
            </a:r>
            <a:r>
              <a:rPr lang="ar-SA" sz="1400" dirty="0">
                <a:cs typeface="+mj-cs"/>
              </a:rPr>
              <a:t>دليل الحسابات</a:t>
            </a:r>
            <a:r>
              <a:rPr lang="en-US" sz="1400" dirty="0">
                <a:cs typeface="+mj-cs"/>
              </a:rPr>
              <a:t> - </a:t>
            </a:r>
            <a:r>
              <a:rPr lang="ar-SA" sz="1400" dirty="0">
                <a:cs typeface="+mj-cs"/>
              </a:rPr>
              <a:t>الأبعاد</a:t>
            </a:r>
            <a:r>
              <a:rPr lang="en-US" sz="1400" dirty="0">
                <a:cs typeface="+mj-cs"/>
              </a:rPr>
              <a:t> - </a:t>
            </a:r>
            <a:r>
              <a:rPr lang="ar-SA" sz="1400" dirty="0">
                <a:cs typeface="+mj-cs"/>
              </a:rPr>
              <a:t>الأبعاد المالية</a:t>
            </a:r>
            <a:endParaRPr lang="ar-EG" sz="1400" dirty="0">
              <a:cs typeface="+mj-cs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6EBBF13-B9F8-51F0-664E-15FF5E302D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3961000"/>
            <a:ext cx="8382000" cy="2434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4409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4EB051-AF39-8ED4-BF66-A80EF33D44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5">
            <a:extLst>
              <a:ext uri="{FF2B5EF4-FFF2-40B4-BE49-F238E27FC236}">
                <a16:creationId xmlns:a16="http://schemas.microsoft.com/office/drawing/2014/main" id="{96C25DFB-B608-2668-8E8C-C70E25F371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33600" y="44481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1347FBCA-1CAF-E0E2-450F-719E30E9C8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89125" y="6504669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914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914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914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914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914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914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914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914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914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914400" algn="l"/>
              </a:tabLst>
            </a:pPr>
            <a:endParaRPr kumimoji="0" lang="en-US" altLang="ar-EG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44B7E2-12FE-8A63-D337-1F2702D44612}"/>
              </a:ext>
            </a:extLst>
          </p:cNvPr>
          <p:cNvSpPr txBox="1"/>
          <p:nvPr/>
        </p:nvSpPr>
        <p:spPr>
          <a:xfrm>
            <a:off x="2971800" y="228600"/>
            <a:ext cx="594808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ar-SA" sz="1400" dirty="0">
                <a:effectLst/>
                <a:ea typeface="Times New Roman" panose="02020603050405020304" pitchFamily="18" charset="0"/>
                <a:cs typeface="+mj-cs"/>
              </a:rPr>
              <a:t>تكوين بنيات الحساب</a:t>
            </a:r>
            <a:r>
              <a:rPr lang="ar-EG" sz="1400" dirty="0">
                <a:effectLst/>
                <a:ea typeface="Times New Roman" panose="02020603050405020304" pitchFamily="18" charset="0"/>
                <a:cs typeface="+mj-cs"/>
              </a:rPr>
              <a:t>:-</a:t>
            </a:r>
            <a:r>
              <a:rPr lang="en-US" sz="1400" dirty="0">
                <a:effectLst/>
                <a:ea typeface="Times New Roman" panose="02020603050405020304" pitchFamily="18" charset="0"/>
                <a:cs typeface="+mj-cs"/>
              </a:rPr>
              <a:t> </a:t>
            </a:r>
            <a:r>
              <a:rPr lang="ar-SA" sz="1400" dirty="0">
                <a:cs typeface="+mj-cs"/>
              </a:rPr>
              <a:t>دفتر الأستاذ العام</a:t>
            </a:r>
            <a:r>
              <a:rPr lang="en-US" sz="1400" dirty="0">
                <a:cs typeface="+mj-cs"/>
              </a:rPr>
              <a:t> -</a:t>
            </a:r>
            <a:r>
              <a:rPr lang="ar-SA" sz="1400" dirty="0">
                <a:cs typeface="+mj-cs"/>
              </a:rPr>
              <a:t>دليل الحسابات</a:t>
            </a:r>
            <a:r>
              <a:rPr lang="en-US" sz="1400" dirty="0">
                <a:cs typeface="+mj-cs"/>
              </a:rPr>
              <a:t> - </a:t>
            </a:r>
            <a:r>
              <a:rPr lang="ar-SA" sz="1400" dirty="0">
                <a:cs typeface="+mj-cs"/>
              </a:rPr>
              <a:t>بنى</a:t>
            </a:r>
            <a:r>
              <a:rPr lang="en-US" sz="1400" dirty="0">
                <a:cs typeface="+mj-cs"/>
              </a:rPr>
              <a:t> - </a:t>
            </a:r>
            <a:r>
              <a:rPr lang="ar-SA" sz="1400" dirty="0">
                <a:cs typeface="+mj-cs"/>
              </a:rPr>
              <a:t>تكوين بنيات حساب</a:t>
            </a:r>
            <a:endParaRPr lang="ar-EG" sz="1400" dirty="0">
              <a:cs typeface="+mj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CE38C5F-E5D7-475B-5174-32ED279559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545342"/>
            <a:ext cx="8081682" cy="267001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54AB9A5-3766-0536-F219-5C18E93577F2}"/>
              </a:ext>
            </a:extLst>
          </p:cNvPr>
          <p:cNvSpPr txBox="1"/>
          <p:nvPr/>
        </p:nvSpPr>
        <p:spPr>
          <a:xfrm>
            <a:off x="3110753" y="3332079"/>
            <a:ext cx="579568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ar-SA" sz="1400" dirty="0">
                <a:effectLst/>
                <a:ea typeface="Times New Roman" panose="02020603050405020304" pitchFamily="18" charset="0"/>
                <a:cs typeface="+mj-cs"/>
              </a:rPr>
              <a:t>بني قاعدة متقدمة</a:t>
            </a:r>
            <a:r>
              <a:rPr lang="ar-EG" sz="1400" dirty="0">
                <a:effectLst/>
                <a:ea typeface="Times New Roman" panose="02020603050405020304" pitchFamily="18" charset="0"/>
                <a:cs typeface="+mj-cs"/>
              </a:rPr>
              <a:t>:- </a:t>
            </a:r>
            <a:r>
              <a:rPr lang="ar-SA" sz="1400" dirty="0">
                <a:cs typeface="+mj-cs"/>
              </a:rPr>
              <a:t>دفتر الأستاذ العام</a:t>
            </a:r>
            <a:r>
              <a:rPr lang="en-US" sz="1400" dirty="0">
                <a:cs typeface="+mj-cs"/>
              </a:rPr>
              <a:t> - </a:t>
            </a:r>
            <a:r>
              <a:rPr lang="ar-SA" sz="1400" dirty="0">
                <a:cs typeface="+mj-cs"/>
              </a:rPr>
              <a:t>دليل الحسابات</a:t>
            </a:r>
            <a:r>
              <a:rPr lang="en-US" sz="1400" dirty="0">
                <a:cs typeface="+mj-cs"/>
              </a:rPr>
              <a:t> - </a:t>
            </a:r>
            <a:r>
              <a:rPr lang="ar-SA" sz="1400" dirty="0">
                <a:cs typeface="+mj-cs"/>
              </a:rPr>
              <a:t>بنى</a:t>
            </a:r>
            <a:r>
              <a:rPr lang="en-US" sz="1400" dirty="0">
                <a:cs typeface="+mj-cs"/>
              </a:rPr>
              <a:t> - </a:t>
            </a:r>
            <a:r>
              <a:rPr lang="ar-SA" sz="1400" dirty="0">
                <a:cs typeface="+mj-cs"/>
              </a:rPr>
              <a:t>بُنى قاعدة متقدمة</a:t>
            </a:r>
            <a:endParaRPr lang="ar-EG" sz="1400" dirty="0">
              <a:cs typeface="+mj-cs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658E31F-B0E6-084D-1AF3-D35550C8DF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647" y="3834655"/>
            <a:ext cx="8054788" cy="2263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7152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30F29F-F463-EEBA-7A47-150589E081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5">
            <a:extLst>
              <a:ext uri="{FF2B5EF4-FFF2-40B4-BE49-F238E27FC236}">
                <a16:creationId xmlns:a16="http://schemas.microsoft.com/office/drawing/2014/main" id="{3B788FEB-6923-2A74-BB26-E2D0680D1C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7047" y="3227796"/>
            <a:ext cx="6710082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r" rtl="1"/>
            <a:r>
              <a:rPr lang="ar-SA" sz="1400" dirty="0">
                <a:cs typeface="+mj-cs"/>
              </a:rPr>
              <a:t>الحسابات الرئيسية</a:t>
            </a:r>
            <a:r>
              <a:rPr lang="ar-EG" sz="1400" dirty="0">
                <a:cs typeface="+mj-cs"/>
              </a:rPr>
              <a:t>:-  </a:t>
            </a:r>
            <a:r>
              <a:rPr lang="ar-SA" sz="1400" dirty="0">
                <a:cs typeface="+mj-cs"/>
              </a:rPr>
              <a:t>دفتر الأستاذ العام</a:t>
            </a:r>
            <a:r>
              <a:rPr lang="en-US" sz="1400" dirty="0">
                <a:cs typeface="+mj-cs"/>
              </a:rPr>
              <a:t>- </a:t>
            </a:r>
            <a:r>
              <a:rPr lang="ar-SA" sz="1400" dirty="0">
                <a:cs typeface="+mj-cs"/>
              </a:rPr>
              <a:t>دليل الحسابات</a:t>
            </a:r>
            <a:r>
              <a:rPr lang="en-US" sz="1400" dirty="0">
                <a:cs typeface="+mj-cs"/>
              </a:rPr>
              <a:t> - </a:t>
            </a:r>
            <a:r>
              <a:rPr lang="ar-SA" sz="1400" dirty="0">
                <a:cs typeface="+mj-cs"/>
              </a:rPr>
              <a:t>الحسابات</a:t>
            </a:r>
            <a:r>
              <a:rPr lang="en-US" sz="1400" dirty="0">
                <a:cs typeface="+mj-cs"/>
              </a:rPr>
              <a:t> - </a:t>
            </a:r>
            <a:r>
              <a:rPr lang="ar-SA" sz="1400" dirty="0">
                <a:cs typeface="+mj-cs"/>
              </a:rPr>
              <a:t>الحسابات الرئيسية</a:t>
            </a:r>
            <a:endParaRPr lang="ar-EG" sz="1400" dirty="0">
              <a:cs typeface="+mj-cs"/>
            </a:endParaRP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07BA1557-F478-1E58-B1F1-C0F8A700EB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89125" y="6504669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914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914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914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914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914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914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914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914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914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914400" algn="l"/>
              </a:tabLst>
            </a:pPr>
            <a:endParaRPr kumimoji="0" lang="en-US" altLang="ar-EG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6DB023-BD62-6410-5749-721C6D994124}"/>
              </a:ext>
            </a:extLst>
          </p:cNvPr>
          <p:cNvSpPr txBox="1"/>
          <p:nvPr/>
        </p:nvSpPr>
        <p:spPr>
          <a:xfrm>
            <a:off x="3200400" y="168664"/>
            <a:ext cx="564328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ar-SA" sz="1400" dirty="0">
                <a:effectLst/>
                <a:ea typeface="Times New Roman" panose="02020603050405020304" pitchFamily="18" charset="0"/>
                <a:cs typeface="+mj-cs"/>
              </a:rPr>
              <a:t>دليل الحسابات </a:t>
            </a:r>
            <a:r>
              <a:rPr lang="ar-EG" sz="1400" dirty="0">
                <a:effectLst/>
                <a:ea typeface="Times New Roman" panose="02020603050405020304" pitchFamily="18" charset="0"/>
                <a:cs typeface="+mj-cs"/>
              </a:rPr>
              <a:t>:- </a:t>
            </a:r>
            <a:r>
              <a:rPr lang="ar-SA" sz="1400" dirty="0">
                <a:cs typeface="+mj-cs"/>
              </a:rPr>
              <a:t>دفتر الأستاذ العام</a:t>
            </a:r>
            <a:r>
              <a:rPr lang="en-US" sz="1400" dirty="0">
                <a:cs typeface="+mj-cs"/>
              </a:rPr>
              <a:t> - </a:t>
            </a:r>
            <a:r>
              <a:rPr lang="ar-SA" sz="1400" dirty="0">
                <a:cs typeface="+mj-cs"/>
              </a:rPr>
              <a:t>دليل الحسابات</a:t>
            </a:r>
            <a:r>
              <a:rPr lang="en-US" sz="1400" dirty="0">
                <a:cs typeface="+mj-cs"/>
              </a:rPr>
              <a:t> - </a:t>
            </a:r>
            <a:r>
              <a:rPr lang="ar-SA" sz="1400" dirty="0">
                <a:cs typeface="+mj-cs"/>
              </a:rPr>
              <a:t>الحسابات</a:t>
            </a:r>
            <a:r>
              <a:rPr lang="en-US" sz="1400" dirty="0">
                <a:cs typeface="+mj-cs"/>
              </a:rPr>
              <a:t> - </a:t>
            </a:r>
            <a:r>
              <a:rPr lang="ar-SA" sz="1400" dirty="0">
                <a:cs typeface="+mj-cs"/>
              </a:rPr>
              <a:t>دليل الحسابات</a:t>
            </a:r>
            <a:endParaRPr lang="ar-EG" sz="1400" dirty="0">
              <a:cs typeface="+mj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8D0A031-6CD0-0335-EF1A-4CADCEC7D6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341" y="476441"/>
            <a:ext cx="8005482" cy="265942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C4D0740-E789-9010-7822-C1ACCFB2E1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541" y="3504197"/>
            <a:ext cx="8005482" cy="2782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0703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A9C4CE-4D6D-1036-9D1E-8ADF42FD54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5">
            <a:extLst>
              <a:ext uri="{FF2B5EF4-FFF2-40B4-BE49-F238E27FC236}">
                <a16:creationId xmlns:a16="http://schemas.microsoft.com/office/drawing/2014/main" id="{415AB614-D182-37CD-6006-EB47F23D05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33600" y="44481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4FE0D28B-8537-303C-889C-45E3B1C9A9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89125" y="6504669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914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914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914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914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914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914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914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914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914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914400" algn="l"/>
              </a:tabLst>
            </a:pPr>
            <a:endParaRPr kumimoji="0" lang="en-US" altLang="ar-EG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8251F5-F3CC-818C-F9E8-C5C40B8717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224" y="446341"/>
            <a:ext cx="7924800" cy="303735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F57D25C-4780-ECD5-C648-D0A94BA6269E}"/>
              </a:ext>
            </a:extLst>
          </p:cNvPr>
          <p:cNvSpPr txBox="1"/>
          <p:nvPr/>
        </p:nvSpPr>
        <p:spPr>
          <a:xfrm>
            <a:off x="4172884" y="168664"/>
            <a:ext cx="457648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ar-SA" sz="1400" dirty="0">
                <a:effectLst/>
                <a:ea typeface="Times New Roman" panose="02020603050405020304" pitchFamily="18" charset="0"/>
                <a:cs typeface="+mj-cs"/>
              </a:rPr>
              <a:t>دفتر الأستاذ العام</a:t>
            </a:r>
            <a:r>
              <a:rPr lang="en-US" sz="1400" dirty="0">
                <a:effectLst/>
                <a:latin typeface="Sakkal Majalla" panose="02000000000000000000" pitchFamily="2" charset="-78"/>
                <a:ea typeface="Times New Roman" panose="02020603050405020304" pitchFamily="18" charset="0"/>
                <a:cs typeface="+mj-cs"/>
              </a:rPr>
              <a:t> - </a:t>
            </a:r>
            <a:r>
              <a:rPr lang="ar-EG" sz="1400" dirty="0">
                <a:latin typeface="Sakkal Majalla" panose="02000000000000000000" pitchFamily="2" charset="-78"/>
                <a:ea typeface="Times New Roman" panose="02020603050405020304" pitchFamily="18" charset="0"/>
                <a:cs typeface="+mj-cs"/>
              </a:rPr>
              <a:t>:- </a:t>
            </a:r>
            <a:r>
              <a:rPr lang="ar-SA" sz="1400" dirty="0">
                <a:cs typeface="+mj-cs"/>
              </a:rPr>
              <a:t>دفتر الأستاذ </a:t>
            </a:r>
            <a:r>
              <a:rPr lang="ar-EG" sz="1400" dirty="0">
                <a:cs typeface="+mj-cs"/>
              </a:rPr>
              <a:t>- </a:t>
            </a:r>
            <a:r>
              <a:rPr lang="ar-SA" sz="1400" dirty="0">
                <a:effectLst/>
                <a:latin typeface="Sakkal Majalla" panose="02000000000000000000" pitchFamily="2" charset="-78"/>
                <a:ea typeface="Times New Roman" panose="02020603050405020304" pitchFamily="18" charset="0"/>
                <a:cs typeface="+mj-cs"/>
              </a:rPr>
              <a:t>اعداد دفتر الاستاذ</a:t>
            </a:r>
            <a:r>
              <a:rPr lang="en-US" sz="1400" dirty="0">
                <a:effectLst/>
                <a:latin typeface="Sakkal Majalla" panose="02000000000000000000" pitchFamily="2" charset="-78"/>
                <a:ea typeface="Times New Roman" panose="02020603050405020304" pitchFamily="18" charset="0"/>
                <a:cs typeface="+mj-cs"/>
              </a:rPr>
              <a:t> -  </a:t>
            </a:r>
            <a:r>
              <a:rPr lang="ar-SA" sz="1400" dirty="0">
                <a:effectLst/>
                <a:latin typeface="Sakkal Majalla" panose="02000000000000000000" pitchFamily="2" charset="-78"/>
                <a:ea typeface="Times New Roman" panose="02020603050405020304" pitchFamily="18" charset="0"/>
                <a:cs typeface="+mj-cs"/>
              </a:rPr>
              <a:t>دفتر الاستاذ</a:t>
            </a:r>
            <a:endParaRPr lang="ar-EG" sz="1400" dirty="0">
              <a:cs typeface="+mj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F108AFE-6459-32AD-44FD-1B6EE56F0E7A}"/>
              </a:ext>
            </a:extLst>
          </p:cNvPr>
          <p:cNvSpPr txBox="1"/>
          <p:nvPr/>
        </p:nvSpPr>
        <p:spPr>
          <a:xfrm>
            <a:off x="2922308" y="3519554"/>
            <a:ext cx="587188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ar-SA" sz="1400" dirty="0">
                <a:effectLst/>
                <a:ea typeface="Times New Roman" panose="02020603050405020304" pitchFamily="18" charset="0"/>
                <a:cs typeface="+mj-cs"/>
              </a:rPr>
              <a:t>أسماء دفاتر اليومية </a:t>
            </a:r>
            <a:r>
              <a:rPr lang="ar-EG" sz="1400" dirty="0">
                <a:effectLst/>
                <a:ea typeface="Times New Roman" panose="02020603050405020304" pitchFamily="18" charset="0"/>
                <a:cs typeface="+mj-cs"/>
              </a:rPr>
              <a:t>:- </a:t>
            </a:r>
            <a:r>
              <a:rPr lang="ar-SA" sz="1400" dirty="0">
                <a:cs typeface="+mj-cs"/>
              </a:rPr>
              <a:t>دفتر الأستاذ العام</a:t>
            </a:r>
            <a:r>
              <a:rPr lang="en-US" sz="1400" dirty="0">
                <a:cs typeface="+mj-cs"/>
              </a:rPr>
              <a:t> - </a:t>
            </a:r>
            <a:r>
              <a:rPr lang="ar-SA" sz="1400" dirty="0">
                <a:cs typeface="+mj-cs"/>
              </a:rPr>
              <a:t>إعداد دفتر اليومية</a:t>
            </a:r>
            <a:r>
              <a:rPr lang="en-US" sz="1400" dirty="0">
                <a:cs typeface="+mj-cs"/>
              </a:rPr>
              <a:t> -</a:t>
            </a:r>
            <a:r>
              <a:rPr lang="ar-SA" sz="1400" dirty="0">
                <a:cs typeface="+mj-cs"/>
              </a:rPr>
              <a:t>أسماء دفاتر اليومية</a:t>
            </a:r>
            <a:r>
              <a:rPr lang="en-US" sz="1400" dirty="0">
                <a:cs typeface="+mj-cs"/>
              </a:rPr>
              <a:t>.</a:t>
            </a:r>
            <a:endParaRPr lang="ar-EG" sz="1400" dirty="0">
              <a:cs typeface="+mj-cs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D80C8CC-6E00-7C12-C08B-0B37431034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224" y="3800437"/>
            <a:ext cx="7924800" cy="2578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5584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A15D56-F438-07AE-03C1-658AF4A806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5">
            <a:extLst>
              <a:ext uri="{FF2B5EF4-FFF2-40B4-BE49-F238E27FC236}">
                <a16:creationId xmlns:a16="http://schemas.microsoft.com/office/drawing/2014/main" id="{A85A79BA-E9EC-F67C-EE49-0A6D001463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33600" y="44481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570A8276-184E-FC2B-E1F6-663B3EFF16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89125" y="6504669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914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914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914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914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914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914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914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914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914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914400" algn="l"/>
              </a:tabLst>
            </a:pPr>
            <a:endParaRPr kumimoji="0" lang="en-US" altLang="ar-EG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B86EAC9-4BEF-54D2-D0BB-ECC14B1FC520}"/>
              </a:ext>
            </a:extLst>
          </p:cNvPr>
          <p:cNvSpPr/>
          <p:nvPr/>
        </p:nvSpPr>
        <p:spPr>
          <a:xfrm>
            <a:off x="2182641" y="2286000"/>
            <a:ext cx="488787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ar-EG" sz="54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ثانيا:- الأصول الثابتة</a:t>
            </a:r>
            <a:endParaRPr lang="en-US" sz="54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1670995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ourse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Concourse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325</TotalTime>
  <Words>803</Words>
  <Application>Microsoft Office PowerPoint</Application>
  <PresentationFormat>On-screen Show (4:3)</PresentationFormat>
  <Paragraphs>76</Paragraphs>
  <Slides>40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53" baseType="lpstr">
      <vt:lpstr>Algerian</vt:lpstr>
      <vt:lpstr>Arial</vt:lpstr>
      <vt:lpstr>Arial Rounded MT Bold</vt:lpstr>
      <vt:lpstr>Bahnschrift</vt:lpstr>
      <vt:lpstr>Calibri</vt:lpstr>
      <vt:lpstr>Calisto MT</vt:lpstr>
      <vt:lpstr>Lucida Sans Unicode</vt:lpstr>
      <vt:lpstr>Sakkal Majalla</vt:lpstr>
      <vt:lpstr>Times New Roman</vt:lpstr>
      <vt:lpstr>Verdana</vt:lpstr>
      <vt:lpstr>Wingdings 2</vt:lpstr>
      <vt:lpstr>Wingdings 3</vt:lpstr>
      <vt:lpstr>Concourse</vt:lpstr>
      <vt:lpstr>مشروع التخرج الخاص بـ   </vt:lpstr>
      <vt:lpstr>أعضـــــاء جــروب GROUP_ B   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مشروع التخرج الخاص بـ  ONL3_ERP7_G2 MSD_Financial Application Consultant/Management &amp;ERP</dc:title>
  <dc:creator>Eslamia</dc:creator>
  <cp:lastModifiedBy>riham elshafee</cp:lastModifiedBy>
  <cp:revision>37</cp:revision>
  <dcterms:created xsi:type="dcterms:W3CDTF">2006-08-16T00:00:00Z</dcterms:created>
  <dcterms:modified xsi:type="dcterms:W3CDTF">2026-01-19T18:09:04Z</dcterms:modified>
</cp:coreProperties>
</file>